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4B1F1-4DA7-425D-9E74-9CCF332327A2}" type="datetimeFigureOut">
              <a:rPr lang="zh-CN" altLang="en-US" smtClean="0"/>
              <a:t>2023/3/13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18B56-64F2-48B9-8A89-C5EEBA8F35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90437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4B1F1-4DA7-425D-9E74-9CCF332327A2}" type="datetimeFigureOut">
              <a:rPr lang="zh-CN" altLang="en-US" smtClean="0"/>
              <a:t>2023/3/13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18B56-64F2-48B9-8A89-C5EEBA8F35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15534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4B1F1-4DA7-425D-9E74-9CCF332327A2}" type="datetimeFigureOut">
              <a:rPr lang="zh-CN" altLang="en-US" smtClean="0"/>
              <a:t>2023/3/13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18B56-64F2-48B9-8A89-C5EEBA8F35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36471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326925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4B1F1-4DA7-425D-9E74-9CCF332327A2}" type="datetimeFigureOut">
              <a:rPr lang="zh-CN" altLang="en-US" smtClean="0"/>
              <a:t>2023/3/13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18B56-64F2-48B9-8A89-C5EEBA8F35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49359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4B1F1-4DA7-425D-9E74-9CCF332327A2}" type="datetimeFigureOut">
              <a:rPr lang="zh-CN" altLang="en-US" smtClean="0"/>
              <a:t>2023/3/13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18B56-64F2-48B9-8A89-C5EEBA8F35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82134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4B1F1-4DA7-425D-9E74-9CCF332327A2}" type="datetimeFigureOut">
              <a:rPr lang="zh-CN" altLang="en-US" smtClean="0"/>
              <a:t>2023/3/13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18B56-64F2-48B9-8A89-C5EEBA8F35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57171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4B1F1-4DA7-425D-9E74-9CCF332327A2}" type="datetimeFigureOut">
              <a:rPr lang="zh-CN" altLang="en-US" smtClean="0"/>
              <a:t>2023/3/13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18B56-64F2-48B9-8A89-C5EEBA8F35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38132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4B1F1-4DA7-425D-9E74-9CCF332327A2}" type="datetimeFigureOut">
              <a:rPr lang="zh-CN" altLang="en-US" smtClean="0"/>
              <a:t>2023/3/13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18B56-64F2-48B9-8A89-C5EEBA8F35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75931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4B1F1-4DA7-425D-9E74-9CCF332327A2}" type="datetimeFigureOut">
              <a:rPr lang="zh-CN" altLang="en-US" smtClean="0"/>
              <a:t>2023/3/13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18B56-64F2-48B9-8A89-C5EEBA8F35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86755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4B1F1-4DA7-425D-9E74-9CCF332327A2}" type="datetimeFigureOut">
              <a:rPr lang="zh-CN" altLang="en-US" smtClean="0"/>
              <a:t>2023/3/13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18B56-64F2-48B9-8A89-C5EEBA8F35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857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4B1F1-4DA7-425D-9E74-9CCF332327A2}" type="datetimeFigureOut">
              <a:rPr lang="zh-CN" altLang="en-US" smtClean="0"/>
              <a:t>2023/3/13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18B56-64F2-48B9-8A89-C5EEBA8F35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122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B4B1F1-4DA7-425D-9E74-9CCF332327A2}" type="datetimeFigureOut">
              <a:rPr lang="zh-CN" altLang="en-US" smtClean="0"/>
              <a:t>2023/3/13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118B56-64F2-48B9-8A89-C5EEBA8F35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54090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8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gif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gif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3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gif"/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gif"/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iSHEJI-1">
            <a:extLst>
              <a:ext uri="{FF2B5EF4-FFF2-40B4-BE49-F238E27FC236}">
                <a16:creationId xmlns:a16="http://schemas.microsoft.com/office/drawing/2014/main" id="{B4200114-5EBD-FC13-ECB3-F673A8764AE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pic>
        <p:nvPicPr>
          <p:cNvPr id="13" name="iSHEJI-2">
            <a:extLst>
              <a:ext uri="{FF2B5EF4-FFF2-40B4-BE49-F238E27FC236}">
                <a16:creationId xmlns:a16="http://schemas.microsoft.com/office/drawing/2014/main" id="{961D4E6A-BCB0-3883-E8B4-08048918D88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iSHEJI-3">
            <a:extLst>
              <a:ext uri="{FF2B5EF4-FFF2-40B4-BE49-F238E27FC236}">
                <a16:creationId xmlns:a16="http://schemas.microsoft.com/office/drawing/2014/main" id="{913128C2-FD54-FA7A-7F19-1877B6D45AF4}"/>
              </a:ext>
            </a:extLst>
          </p:cNvPr>
          <p:cNvSpPr txBox="1"/>
          <p:nvPr/>
        </p:nvSpPr>
        <p:spPr>
          <a:xfrm>
            <a:off x="465171" y="3686210"/>
            <a:ext cx="6350245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变换</a:t>
            </a:r>
          </a:p>
        </p:txBody>
      </p:sp>
      <p:sp>
        <p:nvSpPr>
          <p:cNvPr id="15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474695" y="6309836"/>
            <a:ext cx="263615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BRP 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20" name="iSHEJI-6">
            <a:extLst>
              <a:ext uri="{FF2B5EF4-FFF2-40B4-BE49-F238E27FC236}">
                <a16:creationId xmlns:a16="http://schemas.microsoft.com/office/drawing/2014/main" id="{F9F39327-228E-5F56-87E7-B10151AD4011}"/>
              </a:ext>
            </a:extLst>
          </p:cNvPr>
          <p:cNvSpPr txBox="1"/>
          <p:nvPr/>
        </p:nvSpPr>
        <p:spPr>
          <a:xfrm>
            <a:off x="312770" y="2429110"/>
            <a:ext cx="5222774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990600" algn="l"/>
              </a:tabLst>
              <a:defRPr/>
            </a:pPr>
            <a:r>
              <a:rPr lang="en-US" altLang="zh-CN" sz="8000" b="1" dirty="0">
                <a:solidFill>
                  <a:schemeClr val="accent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</a:t>
            </a:r>
            <a:r>
              <a:rPr lang="zh-CN" altLang="en-US" sz="8000" b="1" dirty="0">
                <a:solidFill>
                  <a:schemeClr val="accent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基础</a:t>
            </a:r>
            <a:r>
              <a:rPr lang="en-US" altLang="zh-CN" sz="8000" b="1" dirty="0">
                <a:solidFill>
                  <a:schemeClr val="accent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11-</a:t>
            </a:r>
            <a:endParaRPr lang="zh-CN" altLang="en-US" sz="8000" b="1" dirty="0">
              <a:solidFill>
                <a:schemeClr val="accent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22" name="iSHEJI-7">
            <a:extLst>
              <a:ext uri="{FF2B5EF4-FFF2-40B4-BE49-F238E27FC236}">
                <a16:creationId xmlns:a16="http://schemas.microsoft.com/office/drawing/2014/main" id="{66A93946-C575-5884-B850-596DD83126D5}"/>
              </a:ext>
            </a:extLst>
          </p:cNvPr>
          <p:cNvSpPr/>
          <p:nvPr/>
        </p:nvSpPr>
        <p:spPr>
          <a:xfrm>
            <a:off x="7109458" y="1143000"/>
            <a:ext cx="4388771" cy="4162425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cxnSp>
        <p:nvCxnSpPr>
          <p:cNvPr id="31" name="iSHEJI-10">
            <a:extLst>
              <a:ext uri="{FF2B5EF4-FFF2-40B4-BE49-F238E27FC236}">
                <a16:creationId xmlns:a16="http://schemas.microsoft.com/office/drawing/2014/main" id="{08D13A22-CB76-AD55-3EAE-B689110F3DDB}"/>
              </a:ext>
            </a:extLst>
          </p:cNvPr>
          <p:cNvCxnSpPr>
            <a:cxnSpLocks/>
          </p:cNvCxnSpPr>
          <p:nvPr/>
        </p:nvCxnSpPr>
        <p:spPr>
          <a:xfrm>
            <a:off x="474695" y="6254115"/>
            <a:ext cx="45502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iSHEJI-11">
            <a:extLst>
              <a:ext uri="{FF2B5EF4-FFF2-40B4-BE49-F238E27FC236}">
                <a16:creationId xmlns:a16="http://schemas.microsoft.com/office/drawing/2014/main" id="{587D2A64-05DD-1D9C-3118-EF1387F00DCD}"/>
              </a:ext>
            </a:extLst>
          </p:cNvPr>
          <p:cNvSpPr/>
          <p:nvPr/>
        </p:nvSpPr>
        <p:spPr>
          <a:xfrm>
            <a:off x="11308430" y="6352382"/>
            <a:ext cx="100012" cy="100012"/>
          </a:xfrm>
          <a:prstGeom prst="ellipse">
            <a:avLst/>
          </a:prstGeom>
          <a:noFill/>
          <a:ln w="6350" cap="flat" cmpd="sng" algn="ctr">
            <a:solidFill>
              <a:schemeClr val="bg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27" name="iSHEJI-12">
            <a:extLst>
              <a:ext uri="{FF2B5EF4-FFF2-40B4-BE49-F238E27FC236}">
                <a16:creationId xmlns:a16="http://schemas.microsoft.com/office/drawing/2014/main" id="{615485FE-9529-8F96-E733-DF53F13EA6FD}"/>
              </a:ext>
            </a:extLst>
          </p:cNvPr>
          <p:cNvSpPr/>
          <p:nvPr/>
        </p:nvSpPr>
        <p:spPr>
          <a:xfrm>
            <a:off x="11461214" y="6352382"/>
            <a:ext cx="100012" cy="100012"/>
          </a:xfrm>
          <a:prstGeom prst="ellipse">
            <a:avLst/>
          </a:prstGeom>
          <a:solidFill>
            <a:schemeClr val="bg1"/>
          </a:solidFill>
          <a:ln w="6350" cap="flat" cmpd="sng" algn="ctr">
            <a:solidFill>
              <a:schemeClr val="bg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28" name="iSHEJI-13">
            <a:extLst>
              <a:ext uri="{FF2B5EF4-FFF2-40B4-BE49-F238E27FC236}">
                <a16:creationId xmlns:a16="http://schemas.microsoft.com/office/drawing/2014/main" id="{9F65F667-3C6B-4DF9-0DC8-3DAD2DEF8327}"/>
              </a:ext>
            </a:extLst>
          </p:cNvPr>
          <p:cNvSpPr/>
          <p:nvPr/>
        </p:nvSpPr>
        <p:spPr>
          <a:xfrm>
            <a:off x="11614002" y="6352382"/>
            <a:ext cx="100012" cy="100012"/>
          </a:xfrm>
          <a:prstGeom prst="ellipse">
            <a:avLst/>
          </a:prstGeom>
          <a:noFill/>
          <a:ln w="6350" cap="flat" cmpd="sng" algn="ctr">
            <a:solidFill>
              <a:schemeClr val="bg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29" name="iSHEJI-14">
            <a:extLst>
              <a:ext uri="{FF2B5EF4-FFF2-40B4-BE49-F238E27FC236}">
                <a16:creationId xmlns:a16="http://schemas.microsoft.com/office/drawing/2014/main" id="{D0D1EDBA-892E-A54E-0884-860A7F59EC8B}"/>
              </a:ext>
            </a:extLst>
          </p:cNvPr>
          <p:cNvSpPr/>
          <p:nvPr/>
        </p:nvSpPr>
        <p:spPr>
          <a:xfrm>
            <a:off x="11766786" y="6352382"/>
            <a:ext cx="100012" cy="100012"/>
          </a:xfrm>
          <a:prstGeom prst="ellipse">
            <a:avLst/>
          </a:prstGeom>
          <a:noFill/>
          <a:ln w="6350" cap="flat" cmpd="sng" algn="ctr">
            <a:solidFill>
              <a:schemeClr val="bg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6255" y="1290177"/>
            <a:ext cx="3855175" cy="3868069"/>
          </a:xfrm>
          <a:prstGeom prst="rect">
            <a:avLst/>
          </a:prstGeom>
        </p:spPr>
      </p:pic>
      <p:sp>
        <p:nvSpPr>
          <p:cNvPr id="3" name="iSHEJI-3">
            <a:extLst>
              <a:ext uri="{FF2B5EF4-FFF2-40B4-BE49-F238E27FC236}">
                <a16:creationId xmlns:a16="http://schemas.microsoft.com/office/drawing/2014/main" id="{C23DC2AA-8634-51E3-C4DB-82F1BACCD03E}"/>
              </a:ext>
            </a:extLst>
          </p:cNvPr>
          <p:cNvSpPr txBox="1"/>
          <p:nvPr/>
        </p:nvSpPr>
        <p:spPr>
          <a:xfrm>
            <a:off x="5970262" y="6193193"/>
            <a:ext cx="516575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spc="0" dirty="0">
                <a:solidFill>
                  <a:schemeClr val="bg1">
                    <a:lumMod val="9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主题：</a:t>
            </a:r>
            <a:r>
              <a:rPr lang="en-US" altLang="zh-CN" sz="2400" b="1" spc="0" dirty="0">
                <a:solidFill>
                  <a:schemeClr val="bg1">
                    <a:lumMod val="9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UV</a:t>
            </a:r>
            <a:r>
              <a:rPr lang="zh-CN" altLang="en-US" sz="2400" b="1" spc="0" dirty="0">
                <a:solidFill>
                  <a:schemeClr val="bg1">
                    <a:lumMod val="9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变换、物体</a:t>
            </a:r>
            <a:r>
              <a:rPr lang="en-US" altLang="zh-CN" sz="2400" b="1" spc="0" dirty="0">
                <a:solidFill>
                  <a:schemeClr val="bg1">
                    <a:lumMod val="9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(</a:t>
            </a:r>
            <a:r>
              <a:rPr lang="zh-CN" altLang="en-US" sz="2400" b="1" spc="0" dirty="0">
                <a:solidFill>
                  <a:schemeClr val="bg1">
                    <a:lumMod val="9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顶点</a:t>
            </a:r>
            <a:r>
              <a:rPr lang="en-US" altLang="zh-CN" sz="2400" b="1" spc="0" dirty="0">
                <a:solidFill>
                  <a:schemeClr val="bg1">
                    <a:lumMod val="9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)</a:t>
            </a:r>
            <a:r>
              <a:rPr lang="zh-CN" altLang="en-US" sz="2400" b="1" spc="0" dirty="0">
                <a:solidFill>
                  <a:schemeClr val="bg1">
                    <a:lumMod val="9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变换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4" name="iSHEJI-4">
            <a:extLst>
              <a:ext uri="{FF2B5EF4-FFF2-40B4-BE49-F238E27FC236}">
                <a16:creationId xmlns:a16="http://schemas.microsoft.com/office/drawing/2014/main" id="{76E7BC39-A4C4-F687-0EA2-3A32D091E796}"/>
              </a:ext>
            </a:extLst>
          </p:cNvPr>
          <p:cNvSpPr txBox="1"/>
          <p:nvPr/>
        </p:nvSpPr>
        <p:spPr>
          <a:xfrm>
            <a:off x="312770" y="216674"/>
            <a:ext cx="4106183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 b="1" spc="0" dirty="0">
                <a:solidFill>
                  <a:schemeClr val="bg1"/>
                </a:solidFill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完成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日期：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2023.3.2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讲解日期：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2023.3.13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572891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基础</a:t>
            </a: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025638" y="1446261"/>
            <a:ext cx="4940155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变换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4" name="iSHEJI-5">
            <a:extLst>
              <a:ext uri="{FF2B5EF4-FFF2-40B4-BE49-F238E27FC236}">
                <a16:creationId xmlns:a16="http://schemas.microsoft.com/office/drawing/2014/main" id="{D23F95BD-ED35-624A-65A7-A482C4633F29}"/>
              </a:ext>
            </a:extLst>
          </p:cNvPr>
          <p:cNvSpPr txBox="1"/>
          <p:nvPr/>
        </p:nvSpPr>
        <p:spPr>
          <a:xfrm>
            <a:off x="2240598" y="4378686"/>
            <a:ext cx="2510234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 algn="ctr">
              <a:defRPr/>
            </a:pPr>
            <a:r>
              <a:rPr lang="zh-CN" altLang="en-US" sz="2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旋转</a:t>
            </a:r>
            <a:r>
              <a:rPr lang="en-US" altLang="zh-CN" sz="2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Rotation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D52FA79E-8B3D-3817-1CB0-3ABD603F75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638" y="2483211"/>
            <a:ext cx="4762500" cy="1895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E448D270-5F13-B10C-8661-1D04B82D22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3864" y="2911875"/>
            <a:ext cx="3839438" cy="1167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iSHEJI-5">
            <a:extLst>
              <a:ext uri="{FF2B5EF4-FFF2-40B4-BE49-F238E27FC236}">
                <a16:creationId xmlns:a16="http://schemas.microsoft.com/office/drawing/2014/main" id="{DA80D982-0522-51C5-0AE1-2B7059BFFBE1}"/>
              </a:ext>
            </a:extLst>
          </p:cNvPr>
          <p:cNvSpPr txBox="1"/>
          <p:nvPr/>
        </p:nvSpPr>
        <p:spPr>
          <a:xfrm>
            <a:off x="8390121" y="4594129"/>
            <a:ext cx="251023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 algn="ctr">
              <a:defRPr/>
            </a:pPr>
            <a:r>
              <a:rPr lang="zh-CN" altLang="en-US" sz="2400" b="1" spc="0" dirty="0">
                <a:solidFill>
                  <a:srgbClr val="00206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为什么？</a:t>
            </a:r>
            <a:endParaRPr lang="en-US" altLang="zh-CN" sz="2400" b="1" spc="0" dirty="0">
              <a:solidFill>
                <a:srgbClr val="00206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649684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基础</a:t>
            </a: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025638" y="1446261"/>
            <a:ext cx="4940155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变换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4" name="iSHEJI-5">
            <a:extLst>
              <a:ext uri="{FF2B5EF4-FFF2-40B4-BE49-F238E27FC236}">
                <a16:creationId xmlns:a16="http://schemas.microsoft.com/office/drawing/2014/main" id="{D23F95BD-ED35-624A-65A7-A482C4633F29}"/>
              </a:ext>
            </a:extLst>
          </p:cNvPr>
          <p:cNvSpPr txBox="1"/>
          <p:nvPr/>
        </p:nvSpPr>
        <p:spPr>
          <a:xfrm>
            <a:off x="2240598" y="4378686"/>
            <a:ext cx="2510234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 algn="ctr">
              <a:defRPr/>
            </a:pPr>
            <a:r>
              <a:rPr lang="zh-CN" altLang="en-US" sz="2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旋转</a:t>
            </a:r>
            <a:r>
              <a:rPr lang="en-US" altLang="zh-CN" sz="2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Rotation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D52FA79E-8B3D-3817-1CB0-3ABD603F75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638" y="2483211"/>
            <a:ext cx="4762500" cy="1895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iSHEJI-8">
            <a:extLst>
              <a:ext uri="{FF2B5EF4-FFF2-40B4-BE49-F238E27FC236}">
                <a16:creationId xmlns:a16="http://schemas.microsoft.com/office/drawing/2014/main" id="{5B2242D1-C504-4328-6789-A8DBE7281014}"/>
              </a:ext>
            </a:extLst>
          </p:cNvPr>
          <p:cNvSpPr txBox="1"/>
          <p:nvPr/>
        </p:nvSpPr>
        <p:spPr>
          <a:xfrm>
            <a:off x="6032645" y="2361214"/>
            <a:ext cx="5268629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旋转矩阵的推导：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使用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标准向量基</a:t>
            </a: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进行尝试：</a:t>
            </a:r>
            <a:endParaRPr kumimoji="0" lang="en-US" altLang="zh-CN" sz="20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EA70B7C6-797B-E0AB-E754-48EE416C52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3053" y="3276754"/>
            <a:ext cx="2857500" cy="1085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BD4AF6A0-DB3F-EE8B-65FA-223BBE885C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8138" y="5410321"/>
            <a:ext cx="3249331" cy="987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0F7F7969-1ED1-4B7B-9811-5646BCD70145}"/>
              </a:ext>
            </a:extLst>
          </p:cNvPr>
          <p:cNvCxnSpPr>
            <a:stCxn id="6146" idx="2"/>
          </p:cNvCxnSpPr>
          <p:nvPr/>
        </p:nvCxnSpPr>
        <p:spPr>
          <a:xfrm>
            <a:off x="7431803" y="4362604"/>
            <a:ext cx="0" cy="937365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19988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基础</a:t>
            </a: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025638" y="1446261"/>
            <a:ext cx="4940155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变换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4" name="iSHEJI-5">
            <a:extLst>
              <a:ext uri="{FF2B5EF4-FFF2-40B4-BE49-F238E27FC236}">
                <a16:creationId xmlns:a16="http://schemas.microsoft.com/office/drawing/2014/main" id="{D23F95BD-ED35-624A-65A7-A482C4633F29}"/>
              </a:ext>
            </a:extLst>
          </p:cNvPr>
          <p:cNvSpPr txBox="1"/>
          <p:nvPr/>
        </p:nvSpPr>
        <p:spPr>
          <a:xfrm>
            <a:off x="2098827" y="4378685"/>
            <a:ext cx="2739775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 algn="ctr">
              <a:defRPr/>
            </a:pPr>
            <a:r>
              <a:rPr lang="zh-CN" altLang="en-US" sz="2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平移</a:t>
            </a:r>
            <a:r>
              <a:rPr lang="en-US" altLang="zh-CN" sz="2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Translation</a:t>
            </a:r>
          </a:p>
        </p:txBody>
      </p:sp>
      <p:sp>
        <p:nvSpPr>
          <p:cNvPr id="2" name="iSHEJI-5">
            <a:extLst>
              <a:ext uri="{FF2B5EF4-FFF2-40B4-BE49-F238E27FC236}">
                <a16:creationId xmlns:a16="http://schemas.microsoft.com/office/drawing/2014/main" id="{DA80D982-0522-51C5-0AE1-2B7059BFFBE1}"/>
              </a:ext>
            </a:extLst>
          </p:cNvPr>
          <p:cNvSpPr txBox="1"/>
          <p:nvPr/>
        </p:nvSpPr>
        <p:spPr>
          <a:xfrm>
            <a:off x="8390121" y="4594129"/>
            <a:ext cx="251023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 algn="ctr">
              <a:defRPr/>
            </a:pPr>
            <a:r>
              <a:rPr lang="zh-CN" altLang="en-US" sz="2400" b="1" spc="0" dirty="0">
                <a:solidFill>
                  <a:srgbClr val="00206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怎么用矩阵表示？</a:t>
            </a:r>
            <a:endParaRPr lang="en-US" altLang="zh-CN" sz="2400" b="1" spc="0" dirty="0">
              <a:solidFill>
                <a:srgbClr val="00206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C049BD02-3D01-3D3D-98AB-09F7CC1384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4465" y="2457103"/>
            <a:ext cx="47625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54C1D970-8E6D-B1E0-00D8-C58DA10A5D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5037" y="3041326"/>
            <a:ext cx="1898787" cy="1063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66573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基础</a:t>
            </a: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025638" y="1446261"/>
            <a:ext cx="4940155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变换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4" name="iSHEJI-5">
            <a:extLst>
              <a:ext uri="{FF2B5EF4-FFF2-40B4-BE49-F238E27FC236}">
                <a16:creationId xmlns:a16="http://schemas.microsoft.com/office/drawing/2014/main" id="{D23F95BD-ED35-624A-65A7-A482C4633F29}"/>
              </a:ext>
            </a:extLst>
          </p:cNvPr>
          <p:cNvSpPr txBox="1"/>
          <p:nvPr/>
        </p:nvSpPr>
        <p:spPr>
          <a:xfrm>
            <a:off x="2098827" y="4378685"/>
            <a:ext cx="2739775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 algn="ctr">
              <a:defRPr/>
            </a:pPr>
            <a:r>
              <a:rPr lang="zh-CN" altLang="en-US" sz="2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平移</a:t>
            </a:r>
            <a:r>
              <a:rPr lang="en-US" altLang="zh-CN" sz="2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Translation</a:t>
            </a:r>
          </a:p>
        </p:txBody>
      </p:sp>
      <p:sp>
        <p:nvSpPr>
          <p:cNvPr id="2" name="iSHEJI-5">
            <a:extLst>
              <a:ext uri="{FF2B5EF4-FFF2-40B4-BE49-F238E27FC236}">
                <a16:creationId xmlns:a16="http://schemas.microsoft.com/office/drawing/2014/main" id="{DA80D982-0522-51C5-0AE1-2B7059BFFBE1}"/>
              </a:ext>
            </a:extLst>
          </p:cNvPr>
          <p:cNvSpPr txBox="1"/>
          <p:nvPr/>
        </p:nvSpPr>
        <p:spPr>
          <a:xfrm>
            <a:off x="8390121" y="4594129"/>
            <a:ext cx="2510234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 algn="ctr">
              <a:defRPr/>
            </a:pPr>
            <a:r>
              <a:rPr lang="zh-CN" altLang="en-US" sz="2400" b="1" spc="0" dirty="0">
                <a:solidFill>
                  <a:srgbClr val="00206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怎么用矩阵表示？</a:t>
            </a:r>
            <a:endParaRPr lang="en-US" altLang="zh-CN" sz="2400" b="1" spc="0" dirty="0">
              <a:solidFill>
                <a:srgbClr val="00206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 algn="ctr">
              <a:defRPr/>
            </a:pPr>
            <a:r>
              <a:rPr lang="zh-CN" altLang="en-US" sz="2400" b="1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齐次坐标</a:t>
            </a:r>
            <a:endParaRPr lang="en-US" altLang="zh-CN" sz="2400" b="1" spc="0" dirty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C049BD02-3D01-3D3D-98AB-09F7CC1384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4465" y="2457103"/>
            <a:ext cx="47625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54C1D970-8E6D-B1E0-00D8-C58DA10A5D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5037" y="3041326"/>
            <a:ext cx="1898787" cy="1063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>
            <a:extLst>
              <a:ext uri="{FF2B5EF4-FFF2-40B4-BE49-F238E27FC236}">
                <a16:creationId xmlns:a16="http://schemas.microsoft.com/office/drawing/2014/main" id="{2237F811-1306-B6EF-178D-1E420F9C1F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3626" y="5372063"/>
            <a:ext cx="3799590" cy="1355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21624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基础</a:t>
            </a: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025638" y="1446261"/>
            <a:ext cx="4940155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变换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2237F811-1306-B6EF-178D-1E420F9C1F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9093" y="3044665"/>
            <a:ext cx="3799590" cy="1355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6" name="Picture 2">
            <a:extLst>
              <a:ext uri="{FF2B5EF4-FFF2-40B4-BE49-F238E27FC236}">
                <a16:creationId xmlns:a16="http://schemas.microsoft.com/office/drawing/2014/main" id="{6F0B40E1-A25B-8E9B-DD4C-660910240D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640" y="3209227"/>
            <a:ext cx="3267075" cy="1190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>
            <a:extLst>
              <a:ext uri="{FF2B5EF4-FFF2-40B4-BE49-F238E27FC236}">
                <a16:creationId xmlns:a16="http://schemas.microsoft.com/office/drawing/2014/main" id="{808521B4-8DDA-EDA4-1AE8-F05E9F0FC7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4866" y="3131708"/>
            <a:ext cx="3648075" cy="1181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11578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基础</a:t>
            </a: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025638" y="1446261"/>
            <a:ext cx="4940155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变换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2" name="iSHEJI-5">
            <a:extLst>
              <a:ext uri="{FF2B5EF4-FFF2-40B4-BE49-F238E27FC236}">
                <a16:creationId xmlns:a16="http://schemas.microsoft.com/office/drawing/2014/main" id="{399E15E8-6A46-32DC-F85A-2505AF38BAA6}"/>
              </a:ext>
            </a:extLst>
          </p:cNvPr>
          <p:cNvSpPr txBox="1"/>
          <p:nvPr/>
        </p:nvSpPr>
        <p:spPr>
          <a:xfrm>
            <a:off x="1191214" y="2166557"/>
            <a:ext cx="251023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400" b="1" spc="0" dirty="0">
                <a:solidFill>
                  <a:srgbClr val="00206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问题：如何变换</a:t>
            </a:r>
            <a:endParaRPr lang="en-US" altLang="zh-CN" sz="2400" b="1" spc="0" dirty="0">
              <a:solidFill>
                <a:srgbClr val="00206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7463CD0D-72E0-B680-B961-A93955949A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1214" y="2740618"/>
            <a:ext cx="4762500" cy="1619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27500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基础</a:t>
            </a: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025638" y="1446261"/>
            <a:ext cx="4940155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变换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2" name="iSHEJI-5">
            <a:extLst>
              <a:ext uri="{FF2B5EF4-FFF2-40B4-BE49-F238E27FC236}">
                <a16:creationId xmlns:a16="http://schemas.microsoft.com/office/drawing/2014/main" id="{399E15E8-6A46-32DC-F85A-2505AF38BAA6}"/>
              </a:ext>
            </a:extLst>
          </p:cNvPr>
          <p:cNvSpPr txBox="1"/>
          <p:nvPr/>
        </p:nvSpPr>
        <p:spPr>
          <a:xfrm>
            <a:off x="1191214" y="2166557"/>
            <a:ext cx="251023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400" b="1" spc="0" dirty="0">
                <a:solidFill>
                  <a:srgbClr val="00206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问题：如何变换</a:t>
            </a:r>
            <a:endParaRPr lang="en-US" altLang="zh-CN" sz="2400" b="1" spc="0" dirty="0">
              <a:solidFill>
                <a:srgbClr val="00206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7463CD0D-72E0-B680-B961-A93955949A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1214" y="2740618"/>
            <a:ext cx="4762500" cy="1619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iSHEJI-5">
            <a:extLst>
              <a:ext uri="{FF2B5EF4-FFF2-40B4-BE49-F238E27FC236}">
                <a16:creationId xmlns:a16="http://schemas.microsoft.com/office/drawing/2014/main" id="{B3D4A572-5582-DEC2-2326-9FA7673A6683}"/>
              </a:ext>
            </a:extLst>
          </p:cNvPr>
          <p:cNvSpPr txBox="1"/>
          <p:nvPr/>
        </p:nvSpPr>
        <p:spPr>
          <a:xfrm>
            <a:off x="6201624" y="1754037"/>
            <a:ext cx="251023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方法</a:t>
            </a:r>
            <a:r>
              <a:rPr lang="en-US" altLang="zh-CN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1</a:t>
            </a:r>
            <a:r>
              <a:rPr lang="zh-CN" altLang="en-US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：平移后旋转</a:t>
            </a:r>
            <a:endParaRPr lang="en-US" altLang="zh-CN" sz="2000" b="1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347B186E-92BC-D6F0-AA1F-7E82A6FB8E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1624" y="2061814"/>
            <a:ext cx="3810000" cy="129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iSHEJI-5">
            <a:extLst>
              <a:ext uri="{FF2B5EF4-FFF2-40B4-BE49-F238E27FC236}">
                <a16:creationId xmlns:a16="http://schemas.microsoft.com/office/drawing/2014/main" id="{80BE4745-1491-72C8-F882-8C6C2B220C15}"/>
              </a:ext>
            </a:extLst>
          </p:cNvPr>
          <p:cNvSpPr txBox="1"/>
          <p:nvPr/>
        </p:nvSpPr>
        <p:spPr>
          <a:xfrm>
            <a:off x="6238288" y="3809975"/>
            <a:ext cx="251023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方法</a:t>
            </a:r>
            <a:r>
              <a:rPr lang="en-US" altLang="zh-CN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2</a:t>
            </a:r>
            <a:r>
              <a:rPr lang="zh-CN" altLang="en-US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：旋转后平移</a:t>
            </a:r>
            <a:endParaRPr lang="en-US" altLang="zh-CN" sz="2000" b="1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13316" name="Picture 4">
            <a:extLst>
              <a:ext uri="{FF2B5EF4-FFF2-40B4-BE49-F238E27FC236}">
                <a16:creationId xmlns:a16="http://schemas.microsoft.com/office/drawing/2014/main" id="{C11180D0-2E81-C2D4-51DC-25F1B63B2C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8288" y="4362087"/>
            <a:ext cx="3810000" cy="116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0810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基础</a:t>
            </a: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025638" y="1446261"/>
            <a:ext cx="4940155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变换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2" name="iSHEJI-5">
            <a:extLst>
              <a:ext uri="{FF2B5EF4-FFF2-40B4-BE49-F238E27FC236}">
                <a16:creationId xmlns:a16="http://schemas.microsoft.com/office/drawing/2014/main" id="{399E15E8-6A46-32DC-F85A-2505AF38BAA6}"/>
              </a:ext>
            </a:extLst>
          </p:cNvPr>
          <p:cNvSpPr txBox="1"/>
          <p:nvPr/>
        </p:nvSpPr>
        <p:spPr>
          <a:xfrm>
            <a:off x="1191214" y="2166557"/>
            <a:ext cx="251023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400" b="1" spc="0" dirty="0">
                <a:solidFill>
                  <a:srgbClr val="00206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问题：如何变换</a:t>
            </a:r>
            <a:endParaRPr lang="en-US" altLang="zh-CN" sz="2400" b="1" spc="0" dirty="0">
              <a:solidFill>
                <a:srgbClr val="00206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7463CD0D-72E0-B680-B961-A93955949A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1214" y="2740618"/>
            <a:ext cx="4762500" cy="1619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iSHEJI-5">
            <a:extLst>
              <a:ext uri="{FF2B5EF4-FFF2-40B4-BE49-F238E27FC236}">
                <a16:creationId xmlns:a16="http://schemas.microsoft.com/office/drawing/2014/main" id="{B3D4A572-5582-DEC2-2326-9FA7673A6683}"/>
              </a:ext>
            </a:extLst>
          </p:cNvPr>
          <p:cNvSpPr txBox="1"/>
          <p:nvPr/>
        </p:nvSpPr>
        <p:spPr>
          <a:xfrm>
            <a:off x="6201624" y="1754037"/>
            <a:ext cx="251023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方法</a:t>
            </a:r>
            <a:r>
              <a:rPr lang="en-US" altLang="zh-CN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1</a:t>
            </a:r>
            <a:r>
              <a:rPr lang="zh-CN" altLang="en-US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：平移后旋转</a:t>
            </a:r>
            <a:endParaRPr lang="en-US" altLang="zh-CN" sz="2000" b="1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347B186E-92BC-D6F0-AA1F-7E82A6FB8E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1624" y="2061814"/>
            <a:ext cx="3810000" cy="129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iSHEJI-5">
            <a:extLst>
              <a:ext uri="{FF2B5EF4-FFF2-40B4-BE49-F238E27FC236}">
                <a16:creationId xmlns:a16="http://schemas.microsoft.com/office/drawing/2014/main" id="{80BE4745-1491-72C8-F882-8C6C2B220C15}"/>
              </a:ext>
            </a:extLst>
          </p:cNvPr>
          <p:cNvSpPr txBox="1"/>
          <p:nvPr/>
        </p:nvSpPr>
        <p:spPr>
          <a:xfrm>
            <a:off x="6238288" y="3809975"/>
            <a:ext cx="251023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方法</a:t>
            </a:r>
            <a:r>
              <a:rPr lang="en-US" altLang="zh-CN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2</a:t>
            </a:r>
            <a:r>
              <a:rPr lang="zh-CN" altLang="en-US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：旋转后平移</a:t>
            </a:r>
            <a:endParaRPr lang="en-US" altLang="zh-CN" sz="2000" b="1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13316" name="Picture 4">
            <a:extLst>
              <a:ext uri="{FF2B5EF4-FFF2-40B4-BE49-F238E27FC236}">
                <a16:creationId xmlns:a16="http://schemas.microsoft.com/office/drawing/2014/main" id="{C11180D0-2E81-C2D4-51DC-25F1B63B2C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8288" y="4362087"/>
            <a:ext cx="3810000" cy="116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iSHEJI-5">
            <a:extLst>
              <a:ext uri="{FF2B5EF4-FFF2-40B4-BE49-F238E27FC236}">
                <a16:creationId xmlns:a16="http://schemas.microsoft.com/office/drawing/2014/main" id="{3A337D4B-F9E2-1168-A109-97C8788E86A8}"/>
              </a:ext>
            </a:extLst>
          </p:cNvPr>
          <p:cNvSpPr txBox="1"/>
          <p:nvPr/>
        </p:nvSpPr>
        <p:spPr>
          <a:xfrm>
            <a:off x="8504808" y="5924340"/>
            <a:ext cx="279859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0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关键点：旋转原点</a:t>
            </a:r>
            <a:r>
              <a:rPr lang="en-US" altLang="zh-CN" sz="20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(0,0)</a:t>
            </a:r>
          </a:p>
        </p:txBody>
      </p:sp>
    </p:spTree>
    <p:extLst>
      <p:ext uri="{BB962C8B-B14F-4D97-AF65-F5344CB8AC3E}">
        <p14:creationId xmlns:p14="http://schemas.microsoft.com/office/powerpoint/2010/main" val="4773549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基础</a:t>
            </a: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025638" y="1446261"/>
            <a:ext cx="4940155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变换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2" name="iSHEJI-5">
            <a:extLst>
              <a:ext uri="{FF2B5EF4-FFF2-40B4-BE49-F238E27FC236}">
                <a16:creationId xmlns:a16="http://schemas.microsoft.com/office/drawing/2014/main" id="{399E15E8-6A46-32DC-F85A-2505AF38BAA6}"/>
              </a:ext>
            </a:extLst>
          </p:cNvPr>
          <p:cNvSpPr txBox="1"/>
          <p:nvPr/>
        </p:nvSpPr>
        <p:spPr>
          <a:xfrm>
            <a:off x="1191213" y="2166557"/>
            <a:ext cx="4940155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400" b="1" spc="0" dirty="0">
                <a:solidFill>
                  <a:srgbClr val="00206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问题：如何沿着图像左下角进行旋转</a:t>
            </a:r>
            <a:endParaRPr lang="en-US" altLang="zh-CN" sz="2400" b="1" spc="0" dirty="0">
              <a:solidFill>
                <a:srgbClr val="00206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70A4EF03-B1D5-C943-DB7D-9CFA3BC19B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1212" y="2936093"/>
            <a:ext cx="7107795" cy="1386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78120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基础</a:t>
            </a: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025638" y="1446261"/>
            <a:ext cx="4940155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变换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2" name="iSHEJI-5">
            <a:extLst>
              <a:ext uri="{FF2B5EF4-FFF2-40B4-BE49-F238E27FC236}">
                <a16:creationId xmlns:a16="http://schemas.microsoft.com/office/drawing/2014/main" id="{399E15E8-6A46-32DC-F85A-2505AF38BAA6}"/>
              </a:ext>
            </a:extLst>
          </p:cNvPr>
          <p:cNvSpPr txBox="1"/>
          <p:nvPr/>
        </p:nvSpPr>
        <p:spPr>
          <a:xfrm>
            <a:off x="1191213" y="2166557"/>
            <a:ext cx="4940155" cy="175432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4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一种理解</a:t>
            </a:r>
            <a:endParaRPr lang="en-US" altLang="zh-CN" sz="2400" b="1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变换的是向量基，</a:t>
            </a:r>
            <a:endParaRPr lang="en-US" altLang="zh-CN" sz="1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也就是世界坐标系</a:t>
            </a:r>
            <a:endParaRPr lang="en-US" altLang="zh-CN" sz="1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endParaRPr lang="en-US" altLang="zh-CN" sz="1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zh-CN" altLang="en-US" sz="18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所以前面的</a:t>
            </a:r>
            <a:endParaRPr lang="en-US" altLang="zh-CN" sz="1800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zh-CN" altLang="en-US" sz="18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旋转是成立的</a:t>
            </a:r>
            <a:endParaRPr lang="en-US" altLang="zh-CN" sz="1800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3306809F-86D3-2F6D-F1F2-E77D9D442E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3421" y="1754037"/>
            <a:ext cx="5465818" cy="4613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65814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1875568" y="1174072"/>
            <a:ext cx="609600" cy="998662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2183606" y="1659731"/>
            <a:ext cx="455408" cy="3952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13" name="iSHEJI-4">
            <a:extLst>
              <a:ext uri="{FF2B5EF4-FFF2-40B4-BE49-F238E27FC236}">
                <a16:creationId xmlns:a16="http://schemas.microsoft.com/office/drawing/2014/main" id="{519CCD01-8B55-9F47-49E8-EB94BDA9B143}"/>
              </a:ext>
            </a:extLst>
          </p:cNvPr>
          <p:cNvSpPr/>
          <p:nvPr/>
        </p:nvSpPr>
        <p:spPr>
          <a:xfrm>
            <a:off x="2293819" y="2868114"/>
            <a:ext cx="382699" cy="5539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r>
              <a:rPr lang="en-US" altLang="zh-CN" sz="3600" b="1" dirty="0">
                <a:solidFill>
                  <a:schemeClr val="accent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1.</a:t>
            </a:r>
            <a:endParaRPr lang="zh-CN" altLang="en-US" sz="3600" b="1" dirty="0">
              <a:solidFill>
                <a:schemeClr val="accent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2874404" y="2929669"/>
            <a:ext cx="1980030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基础</a:t>
            </a:r>
          </a:p>
        </p:txBody>
      </p:sp>
      <p:sp>
        <p:nvSpPr>
          <p:cNvPr id="28" name="iSHEJI-13">
            <a:extLst>
              <a:ext uri="{FF2B5EF4-FFF2-40B4-BE49-F238E27FC236}">
                <a16:creationId xmlns:a16="http://schemas.microsoft.com/office/drawing/2014/main" id="{5E5E03D1-6CAB-EC36-48E7-8C089D23861A}"/>
              </a:ext>
            </a:extLst>
          </p:cNvPr>
          <p:cNvSpPr/>
          <p:nvPr/>
        </p:nvSpPr>
        <p:spPr>
          <a:xfrm>
            <a:off x="2293819" y="3540689"/>
            <a:ext cx="382699" cy="5539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r>
              <a:rPr lang="en-US" altLang="zh-CN" sz="3600" b="1" dirty="0">
                <a:solidFill>
                  <a:schemeClr val="accent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2.</a:t>
            </a:r>
            <a:endParaRPr lang="zh-CN" altLang="en-US" sz="3600" b="1" dirty="0">
              <a:solidFill>
                <a:schemeClr val="accent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29" name="iSHEJI-14">
            <a:extLst>
              <a:ext uri="{FF2B5EF4-FFF2-40B4-BE49-F238E27FC236}">
                <a16:creationId xmlns:a16="http://schemas.microsoft.com/office/drawing/2014/main" id="{19BD378E-9994-29CE-A0A2-D2455449D86B}"/>
              </a:ext>
            </a:extLst>
          </p:cNvPr>
          <p:cNvSpPr/>
          <p:nvPr/>
        </p:nvSpPr>
        <p:spPr>
          <a:xfrm>
            <a:off x="2293819" y="4214502"/>
            <a:ext cx="382699" cy="5539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r>
              <a:rPr lang="en-US" altLang="zh-CN" sz="3600" b="1" dirty="0">
                <a:solidFill>
                  <a:schemeClr val="accent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3.</a:t>
            </a:r>
            <a:endParaRPr lang="zh-CN" altLang="en-US" sz="3600" b="1" dirty="0">
              <a:solidFill>
                <a:schemeClr val="accent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31" name="iSHEJI-16">
            <a:extLst>
              <a:ext uri="{FF2B5EF4-FFF2-40B4-BE49-F238E27FC236}">
                <a16:creationId xmlns:a16="http://schemas.microsoft.com/office/drawing/2014/main" id="{7BBD72A9-5114-8E4C-5410-B493E568AA35}"/>
              </a:ext>
            </a:extLst>
          </p:cNvPr>
          <p:cNvSpPr/>
          <p:nvPr/>
        </p:nvSpPr>
        <p:spPr>
          <a:xfrm>
            <a:off x="5265265" y="1406834"/>
            <a:ext cx="2354778" cy="9233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r>
              <a:rPr lang="zh-CN" altLang="en-US" sz="6000" b="1" dirty="0">
                <a:solidFill>
                  <a:schemeClr val="accent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目录</a:t>
            </a:r>
          </a:p>
        </p:txBody>
      </p:sp>
      <p:sp>
        <p:nvSpPr>
          <p:cNvPr id="3" name="iSHEJI-17">
            <a:extLst>
              <a:ext uri="{FF2B5EF4-FFF2-40B4-BE49-F238E27FC236}">
                <a16:creationId xmlns:a16="http://schemas.microsoft.com/office/drawing/2014/main" id="{BB951A73-D8B7-1D78-3A36-BB10BEF720A5}"/>
              </a:ext>
            </a:extLst>
          </p:cNvPr>
          <p:cNvSpPr/>
          <p:nvPr/>
        </p:nvSpPr>
        <p:spPr>
          <a:xfrm>
            <a:off x="2142190" y="1529945"/>
            <a:ext cx="3081659" cy="6771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r>
              <a:rPr lang="en-US" altLang="zh-CN" sz="4400" b="1" dirty="0">
                <a:solidFill>
                  <a:schemeClr val="accent1"/>
                </a:solidFill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C</a:t>
            </a:r>
            <a:r>
              <a:rPr lang="en-US" altLang="zh-CN" sz="4400" b="1" dirty="0">
                <a:solidFill>
                  <a:schemeClr val="tx1"/>
                </a:solidFill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atalogue</a:t>
            </a:r>
            <a:endParaRPr lang="zh-CN" altLang="en-US" sz="3200" b="1" dirty="0">
              <a:solidFill>
                <a:schemeClr val="tx1"/>
              </a:solidFill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21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25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2874404" y="3602244"/>
            <a:ext cx="1980030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en-US" altLang="zh-CN" sz="2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UV</a:t>
            </a:r>
            <a:r>
              <a:rPr lang="zh-CN" altLang="en-US" sz="2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变换</a:t>
            </a:r>
          </a:p>
        </p:txBody>
      </p:sp>
      <p:sp>
        <p:nvSpPr>
          <p:cNvPr id="34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2874403" y="4276057"/>
            <a:ext cx="3028455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物体变换</a:t>
            </a:r>
          </a:p>
        </p:txBody>
      </p:sp>
    </p:spTree>
    <p:extLst>
      <p:ext uri="{BB962C8B-B14F-4D97-AF65-F5344CB8AC3E}">
        <p14:creationId xmlns:p14="http://schemas.microsoft.com/office/powerpoint/2010/main" val="30978939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基础</a:t>
            </a: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025638" y="1446261"/>
            <a:ext cx="4940155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变换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2" name="iSHEJI-5">
            <a:extLst>
              <a:ext uri="{FF2B5EF4-FFF2-40B4-BE49-F238E27FC236}">
                <a16:creationId xmlns:a16="http://schemas.microsoft.com/office/drawing/2014/main" id="{399E15E8-6A46-32DC-F85A-2505AF38BAA6}"/>
              </a:ext>
            </a:extLst>
          </p:cNvPr>
          <p:cNvSpPr txBox="1"/>
          <p:nvPr/>
        </p:nvSpPr>
        <p:spPr>
          <a:xfrm>
            <a:off x="1191213" y="2166557"/>
            <a:ext cx="4940155" cy="120032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4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旋转平移缩放的顺序</a:t>
            </a:r>
            <a:endParaRPr lang="en-US" altLang="zh-CN" sz="2400" b="1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zh-CN" altLang="en-US" sz="18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结论：缩放</a:t>
            </a:r>
            <a:r>
              <a:rPr lang="en-US" altLang="zh-CN" sz="18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</a:t>
            </a:r>
            <a:r>
              <a:rPr lang="en-US" altLang="zh-CN" sz="18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sym typeface="Wingdings" panose="05000000000000000000" pitchFamily="2" charset="2"/>
              </a:rPr>
              <a:t>--&gt;</a:t>
            </a:r>
            <a:r>
              <a:rPr lang="zh-CN" altLang="en-US" sz="18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sym typeface="Wingdings" panose="05000000000000000000" pitchFamily="2" charset="2"/>
              </a:rPr>
              <a:t>旋转</a:t>
            </a:r>
            <a:r>
              <a:rPr lang="en-US" altLang="zh-CN" sz="18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sym typeface="Wingdings" panose="05000000000000000000" pitchFamily="2" charset="2"/>
              </a:rPr>
              <a:t>---&gt;</a:t>
            </a:r>
            <a:r>
              <a:rPr lang="zh-CN" altLang="en-US" sz="18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sym typeface="Wingdings" panose="05000000000000000000" pitchFamily="2" charset="2"/>
              </a:rPr>
              <a:t>平移</a:t>
            </a:r>
            <a:endParaRPr lang="en-US" altLang="zh-CN" sz="1800" b="1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  <a:sym typeface="Wingdings" panose="05000000000000000000" pitchFamily="2" charset="2"/>
            </a:endParaRPr>
          </a:p>
          <a:p>
            <a:pPr lvl="0">
              <a:defRPr/>
            </a:pPr>
            <a:endParaRPr lang="en-US" altLang="zh-CN" sz="1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  <a:sym typeface="Wingdings" panose="05000000000000000000" pitchFamily="2" charset="2"/>
            </a:endParaRPr>
          </a:p>
          <a:p>
            <a:pPr lvl="0">
              <a:defRPr/>
            </a:pPr>
            <a:endParaRPr lang="en-US" altLang="zh-CN" sz="1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342701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基础</a:t>
            </a: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025638" y="1446261"/>
            <a:ext cx="4940155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变换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2" name="iSHEJI-5">
            <a:extLst>
              <a:ext uri="{FF2B5EF4-FFF2-40B4-BE49-F238E27FC236}">
                <a16:creationId xmlns:a16="http://schemas.microsoft.com/office/drawing/2014/main" id="{399E15E8-6A46-32DC-F85A-2505AF38BAA6}"/>
              </a:ext>
            </a:extLst>
          </p:cNvPr>
          <p:cNvSpPr txBox="1"/>
          <p:nvPr/>
        </p:nvSpPr>
        <p:spPr>
          <a:xfrm>
            <a:off x="1191213" y="2166557"/>
            <a:ext cx="4940155" cy="120032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4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旋转平移缩放的顺序</a:t>
            </a:r>
            <a:endParaRPr lang="en-US" altLang="zh-CN" sz="2400" b="1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zh-CN" altLang="en-US" sz="18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结论：缩放</a:t>
            </a:r>
            <a:r>
              <a:rPr lang="en-US" altLang="zh-CN" sz="18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</a:t>
            </a:r>
            <a:r>
              <a:rPr lang="en-US" altLang="zh-CN" sz="18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sym typeface="Wingdings" panose="05000000000000000000" pitchFamily="2" charset="2"/>
              </a:rPr>
              <a:t>--&gt;</a:t>
            </a:r>
            <a:r>
              <a:rPr lang="zh-CN" altLang="en-US" sz="18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sym typeface="Wingdings" panose="05000000000000000000" pitchFamily="2" charset="2"/>
              </a:rPr>
              <a:t>旋转</a:t>
            </a:r>
            <a:r>
              <a:rPr lang="en-US" altLang="zh-CN" sz="18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sym typeface="Wingdings" panose="05000000000000000000" pitchFamily="2" charset="2"/>
              </a:rPr>
              <a:t>---&gt;</a:t>
            </a:r>
            <a:r>
              <a:rPr lang="zh-CN" altLang="en-US" sz="18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sym typeface="Wingdings" panose="05000000000000000000" pitchFamily="2" charset="2"/>
              </a:rPr>
              <a:t>平移</a:t>
            </a:r>
            <a:endParaRPr lang="en-US" altLang="zh-CN" sz="1800" b="1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  <a:sym typeface="Wingdings" panose="05000000000000000000" pitchFamily="2" charset="2"/>
            </a:endParaRPr>
          </a:p>
          <a:p>
            <a:pPr lvl="0">
              <a:defRPr/>
            </a:pPr>
            <a:endParaRPr lang="en-US" altLang="zh-CN" sz="1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  <a:sym typeface="Wingdings" panose="05000000000000000000" pitchFamily="2" charset="2"/>
            </a:endParaRPr>
          </a:p>
          <a:p>
            <a:pPr lvl="0">
              <a:defRPr/>
            </a:pPr>
            <a:r>
              <a:rPr lang="en-US" altLang="zh-CN" sz="1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1.</a:t>
            </a:r>
            <a:r>
              <a:rPr lang="zh-CN" altLang="en-US" sz="1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平移放在最后</a:t>
            </a:r>
            <a:endParaRPr lang="en-US" altLang="zh-CN" sz="1800" b="1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AE58B5-2E06-32A1-AAA4-B7AF1E205E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4465" y="3566241"/>
            <a:ext cx="4851328" cy="164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17177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基础</a:t>
            </a: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025638" y="1446261"/>
            <a:ext cx="4940155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变换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2" name="iSHEJI-5">
            <a:extLst>
              <a:ext uri="{FF2B5EF4-FFF2-40B4-BE49-F238E27FC236}">
                <a16:creationId xmlns:a16="http://schemas.microsoft.com/office/drawing/2014/main" id="{399E15E8-6A46-32DC-F85A-2505AF38BAA6}"/>
              </a:ext>
            </a:extLst>
          </p:cNvPr>
          <p:cNvSpPr txBox="1"/>
          <p:nvPr/>
        </p:nvSpPr>
        <p:spPr>
          <a:xfrm>
            <a:off x="1191213" y="2166557"/>
            <a:ext cx="4940155" cy="1477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4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旋转平移缩放的顺序</a:t>
            </a:r>
            <a:endParaRPr lang="en-US" altLang="zh-CN" sz="2400" b="1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zh-CN" altLang="en-US" sz="18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结论：缩放</a:t>
            </a:r>
            <a:r>
              <a:rPr lang="en-US" altLang="zh-CN" sz="18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</a:t>
            </a:r>
            <a:r>
              <a:rPr lang="en-US" altLang="zh-CN" sz="18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sym typeface="Wingdings" panose="05000000000000000000" pitchFamily="2" charset="2"/>
              </a:rPr>
              <a:t>--&gt;</a:t>
            </a:r>
            <a:r>
              <a:rPr lang="zh-CN" altLang="en-US" sz="18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sym typeface="Wingdings" panose="05000000000000000000" pitchFamily="2" charset="2"/>
              </a:rPr>
              <a:t>旋转</a:t>
            </a:r>
            <a:r>
              <a:rPr lang="en-US" altLang="zh-CN" sz="18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sym typeface="Wingdings" panose="05000000000000000000" pitchFamily="2" charset="2"/>
              </a:rPr>
              <a:t>---&gt;</a:t>
            </a:r>
            <a:r>
              <a:rPr lang="zh-CN" altLang="en-US" sz="18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sym typeface="Wingdings" panose="05000000000000000000" pitchFamily="2" charset="2"/>
              </a:rPr>
              <a:t>平移</a:t>
            </a:r>
            <a:endParaRPr lang="en-US" altLang="zh-CN" sz="1800" b="1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  <a:sym typeface="Wingdings" panose="05000000000000000000" pitchFamily="2" charset="2"/>
            </a:endParaRPr>
          </a:p>
          <a:p>
            <a:pPr lvl="0">
              <a:defRPr/>
            </a:pPr>
            <a:endParaRPr lang="en-US" altLang="zh-CN" sz="1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  <a:sym typeface="Wingdings" panose="05000000000000000000" pitchFamily="2" charset="2"/>
            </a:endParaRPr>
          </a:p>
          <a:p>
            <a:pPr lvl="0">
              <a:defRPr/>
            </a:pPr>
            <a:r>
              <a:rPr lang="en-US" altLang="zh-CN" sz="1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1.</a:t>
            </a:r>
            <a:r>
              <a:rPr lang="zh-CN" altLang="en-US" sz="1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平移放在最后</a:t>
            </a:r>
            <a:endParaRPr lang="en-US" altLang="zh-CN" sz="1800" b="1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en-US" altLang="zh-CN" sz="1800" b="1" spc="0" dirty="0">
                <a:solidFill>
                  <a:srgbClr val="00206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2.</a:t>
            </a:r>
            <a:r>
              <a:rPr lang="zh-CN" altLang="en-US" sz="1800" b="1" spc="0" dirty="0">
                <a:solidFill>
                  <a:srgbClr val="00206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缩放和旋转的顺序</a:t>
            </a:r>
            <a:endParaRPr lang="en-US" altLang="zh-CN" sz="1800" b="1" spc="0" dirty="0">
              <a:solidFill>
                <a:srgbClr val="00206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943931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基础</a:t>
            </a: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025638" y="1446261"/>
            <a:ext cx="4940155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变换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2" name="iSHEJI-5">
            <a:extLst>
              <a:ext uri="{FF2B5EF4-FFF2-40B4-BE49-F238E27FC236}">
                <a16:creationId xmlns:a16="http://schemas.microsoft.com/office/drawing/2014/main" id="{399E15E8-6A46-32DC-F85A-2505AF38BAA6}"/>
              </a:ext>
            </a:extLst>
          </p:cNvPr>
          <p:cNvSpPr txBox="1"/>
          <p:nvPr/>
        </p:nvSpPr>
        <p:spPr>
          <a:xfrm>
            <a:off x="1191213" y="2166557"/>
            <a:ext cx="4940155" cy="1477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4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旋转平移缩放的顺序</a:t>
            </a:r>
            <a:endParaRPr lang="en-US" altLang="zh-CN" sz="2400" b="1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zh-CN" altLang="en-US" sz="18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结论：缩放</a:t>
            </a:r>
            <a:r>
              <a:rPr lang="en-US" altLang="zh-CN" sz="18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</a:t>
            </a:r>
            <a:r>
              <a:rPr lang="en-US" altLang="zh-CN" sz="18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sym typeface="Wingdings" panose="05000000000000000000" pitchFamily="2" charset="2"/>
              </a:rPr>
              <a:t>--&gt;</a:t>
            </a:r>
            <a:r>
              <a:rPr lang="zh-CN" altLang="en-US" sz="18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sym typeface="Wingdings" panose="05000000000000000000" pitchFamily="2" charset="2"/>
              </a:rPr>
              <a:t>旋转</a:t>
            </a:r>
            <a:r>
              <a:rPr lang="en-US" altLang="zh-CN" sz="18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sym typeface="Wingdings" panose="05000000000000000000" pitchFamily="2" charset="2"/>
              </a:rPr>
              <a:t>---&gt;</a:t>
            </a:r>
            <a:r>
              <a:rPr lang="zh-CN" altLang="en-US" sz="18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sym typeface="Wingdings" panose="05000000000000000000" pitchFamily="2" charset="2"/>
              </a:rPr>
              <a:t>平移</a:t>
            </a:r>
            <a:endParaRPr lang="en-US" altLang="zh-CN" sz="1800" b="1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  <a:sym typeface="Wingdings" panose="05000000000000000000" pitchFamily="2" charset="2"/>
            </a:endParaRPr>
          </a:p>
          <a:p>
            <a:pPr lvl="0">
              <a:defRPr/>
            </a:pPr>
            <a:endParaRPr lang="en-US" altLang="zh-CN" sz="1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  <a:sym typeface="Wingdings" panose="05000000000000000000" pitchFamily="2" charset="2"/>
            </a:endParaRPr>
          </a:p>
          <a:p>
            <a:pPr lvl="0">
              <a:defRPr/>
            </a:pPr>
            <a:r>
              <a:rPr lang="en-US" altLang="zh-CN" sz="1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1.</a:t>
            </a:r>
            <a:r>
              <a:rPr lang="zh-CN" altLang="en-US" sz="1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平移放在最后</a:t>
            </a:r>
            <a:endParaRPr lang="en-US" altLang="zh-CN" sz="1800" b="1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en-US" altLang="zh-CN" sz="1800" b="1" spc="0" dirty="0">
                <a:solidFill>
                  <a:srgbClr val="00206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2.</a:t>
            </a:r>
            <a:r>
              <a:rPr lang="zh-CN" altLang="en-US" sz="1800" b="1" spc="0" dirty="0">
                <a:solidFill>
                  <a:srgbClr val="00206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缩放和旋转的顺序</a:t>
            </a:r>
            <a:endParaRPr lang="en-US" altLang="zh-CN" sz="1800" b="1" spc="0" dirty="0">
              <a:solidFill>
                <a:srgbClr val="00206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8974ADE6-B547-8F74-3DC9-FCEB93638F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1213" y="3847222"/>
            <a:ext cx="4762500" cy="2714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iSHEJI-5">
            <a:extLst>
              <a:ext uri="{FF2B5EF4-FFF2-40B4-BE49-F238E27FC236}">
                <a16:creationId xmlns:a16="http://schemas.microsoft.com/office/drawing/2014/main" id="{04E8AC91-A17C-EE04-9536-7229D83AA6C5}"/>
              </a:ext>
            </a:extLst>
          </p:cNvPr>
          <p:cNvSpPr txBox="1"/>
          <p:nvPr/>
        </p:nvSpPr>
        <p:spPr>
          <a:xfrm>
            <a:off x="6201624" y="3847222"/>
            <a:ext cx="4940155" cy="141577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最简单的思路：</a:t>
            </a:r>
            <a:br>
              <a:rPr lang="en-US" altLang="zh-CN" sz="24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</a:br>
            <a:r>
              <a:rPr lang="zh-CN" altLang="en-US" sz="18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第一个进行的操作一定是正确的</a:t>
            </a: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，因为此时的坐标系还是正常的</a:t>
            </a:r>
            <a:endParaRPr lang="en-US" altLang="zh-CN" sz="1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那么考虑先缩放再旋转，坐标系长宽不一致，但是这不会影响最终结果</a:t>
            </a:r>
            <a:endParaRPr lang="en-US" altLang="zh-CN" sz="1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121115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基础</a:t>
            </a: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025638" y="1446261"/>
            <a:ext cx="4940155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变换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2" name="iSHEJI-5">
            <a:extLst>
              <a:ext uri="{FF2B5EF4-FFF2-40B4-BE49-F238E27FC236}">
                <a16:creationId xmlns:a16="http://schemas.microsoft.com/office/drawing/2014/main" id="{399E15E8-6A46-32DC-F85A-2505AF38BAA6}"/>
              </a:ext>
            </a:extLst>
          </p:cNvPr>
          <p:cNvSpPr txBox="1"/>
          <p:nvPr/>
        </p:nvSpPr>
        <p:spPr>
          <a:xfrm>
            <a:off x="1191213" y="2166557"/>
            <a:ext cx="9586278" cy="28623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4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旋转平移缩放的顺序</a:t>
            </a:r>
            <a:endParaRPr lang="en-US" altLang="zh-CN" sz="2400" b="1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zh-CN" altLang="en-US" sz="18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结论：缩放</a:t>
            </a:r>
            <a:r>
              <a:rPr lang="en-US" altLang="zh-CN" sz="18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</a:t>
            </a:r>
            <a:r>
              <a:rPr lang="en-US" altLang="zh-CN" sz="18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sym typeface="Wingdings" panose="05000000000000000000" pitchFamily="2" charset="2"/>
              </a:rPr>
              <a:t>--&gt;</a:t>
            </a:r>
            <a:r>
              <a:rPr lang="zh-CN" altLang="en-US" sz="18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sym typeface="Wingdings" panose="05000000000000000000" pitchFamily="2" charset="2"/>
              </a:rPr>
              <a:t>旋转</a:t>
            </a:r>
            <a:r>
              <a:rPr lang="en-US" altLang="zh-CN" sz="18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sym typeface="Wingdings" panose="05000000000000000000" pitchFamily="2" charset="2"/>
              </a:rPr>
              <a:t>---&gt;</a:t>
            </a:r>
            <a:r>
              <a:rPr lang="zh-CN" altLang="en-US" sz="18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sym typeface="Wingdings" panose="05000000000000000000" pitchFamily="2" charset="2"/>
              </a:rPr>
              <a:t>平移</a:t>
            </a:r>
            <a:endParaRPr lang="en-US" altLang="zh-CN" sz="1800" b="1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  <a:sym typeface="Wingdings" panose="05000000000000000000" pitchFamily="2" charset="2"/>
            </a:endParaRPr>
          </a:p>
          <a:p>
            <a:pPr lvl="0">
              <a:defRPr/>
            </a:pPr>
            <a:endParaRPr lang="en-US" altLang="zh-CN" sz="1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  <a:sym typeface="Wingdings" panose="05000000000000000000" pitchFamily="2" charset="2"/>
            </a:endParaRPr>
          </a:p>
          <a:p>
            <a:pPr lvl="0">
              <a:defRPr/>
            </a:pPr>
            <a:r>
              <a:rPr lang="en-US" altLang="zh-CN" sz="1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1.</a:t>
            </a:r>
            <a:r>
              <a:rPr lang="zh-CN" altLang="en-US" sz="1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平移放在最后</a:t>
            </a:r>
            <a:endParaRPr lang="en-US" altLang="zh-CN" sz="1800" b="1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en-US" altLang="zh-CN" sz="1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2.</a:t>
            </a:r>
            <a:r>
              <a:rPr lang="zh-CN" altLang="en-US" sz="1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先缩放后旋转</a:t>
            </a:r>
            <a:endParaRPr lang="en-US" altLang="zh-CN" sz="1800" b="1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endParaRPr lang="en-US" altLang="zh-CN" sz="1800" b="1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zh-CN" altLang="en-US" sz="1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小总结：</a:t>
            </a:r>
            <a:endParaRPr lang="en-US" altLang="zh-CN" sz="1800" b="1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zh-CN" altLang="en-US" sz="1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缩放</a:t>
            </a: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不会影响原点的位置，也不会影响坐标系，所以最先应用</a:t>
            </a:r>
            <a:endParaRPr lang="en-US" altLang="zh-CN" sz="1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zh-CN" altLang="en-US" sz="1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旋转</a:t>
            </a: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不会影响原点的位置，但是会影响坐标系，所以最第二个应用</a:t>
            </a:r>
            <a:endParaRPr lang="en-US" altLang="zh-CN" sz="1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zh-CN" altLang="en-US" sz="1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平移</a:t>
            </a: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会影响原点的位置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(</a:t>
            </a: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不影响坐标系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)</a:t>
            </a: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，会导致旋转和缩放的问题，所以最后一个应用</a:t>
            </a:r>
            <a:endParaRPr lang="en-US" altLang="zh-CN" sz="1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130834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基础</a:t>
            </a: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025638" y="1446261"/>
            <a:ext cx="4940155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变换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2" name="iSHEJI-5">
            <a:extLst>
              <a:ext uri="{FF2B5EF4-FFF2-40B4-BE49-F238E27FC236}">
                <a16:creationId xmlns:a16="http://schemas.microsoft.com/office/drawing/2014/main" id="{399E15E8-6A46-32DC-F85A-2505AF38BAA6}"/>
              </a:ext>
            </a:extLst>
          </p:cNvPr>
          <p:cNvSpPr txBox="1"/>
          <p:nvPr/>
        </p:nvSpPr>
        <p:spPr>
          <a:xfrm>
            <a:off x="1191213" y="2166557"/>
            <a:ext cx="958627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4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行与列</a:t>
            </a:r>
            <a:endParaRPr lang="en-US" altLang="zh-CN" sz="2400" b="1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386956D-999A-1C43-5659-9EC4B0492B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7022" y="1487389"/>
            <a:ext cx="8133333" cy="47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6968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基础</a:t>
            </a: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025638" y="1446261"/>
            <a:ext cx="4940155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变换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2" name="iSHEJI-5">
            <a:extLst>
              <a:ext uri="{FF2B5EF4-FFF2-40B4-BE49-F238E27FC236}">
                <a16:creationId xmlns:a16="http://schemas.microsoft.com/office/drawing/2014/main" id="{399E15E8-6A46-32DC-F85A-2505AF38BAA6}"/>
              </a:ext>
            </a:extLst>
          </p:cNvPr>
          <p:cNvSpPr txBox="1"/>
          <p:nvPr/>
        </p:nvSpPr>
        <p:spPr>
          <a:xfrm>
            <a:off x="1191213" y="2166557"/>
            <a:ext cx="958627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4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行与列</a:t>
            </a:r>
            <a:endParaRPr lang="en-US" altLang="zh-CN" sz="2400" b="1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386956D-999A-1C43-5659-9EC4B0492B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7022" y="1487389"/>
            <a:ext cx="8133333" cy="47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637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en-US" altLang="zh-CN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UV</a:t>
            </a:r>
            <a:r>
              <a:rPr lang="zh-CN" altLang="en-US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变换</a:t>
            </a: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025638" y="1446261"/>
            <a:ext cx="4940155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简单解析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187FA96-E096-FACD-FBD9-FEC9437C40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638" y="2277258"/>
            <a:ext cx="6542857" cy="22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1871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en-US" altLang="zh-CN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UV</a:t>
            </a:r>
            <a:r>
              <a:rPr lang="zh-CN" altLang="en-US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变换</a:t>
            </a: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025638" y="1446261"/>
            <a:ext cx="4940155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简单解析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2" name="iSHEJI-5">
            <a:extLst>
              <a:ext uri="{FF2B5EF4-FFF2-40B4-BE49-F238E27FC236}">
                <a16:creationId xmlns:a16="http://schemas.microsoft.com/office/drawing/2014/main" id="{8F94BEBF-6933-C280-C7E0-00D8C1AA3005}"/>
              </a:ext>
            </a:extLst>
          </p:cNvPr>
          <p:cNvSpPr txBox="1"/>
          <p:nvPr/>
        </p:nvSpPr>
        <p:spPr>
          <a:xfrm>
            <a:off x="1191213" y="2166557"/>
            <a:ext cx="9586278" cy="120032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en-US" altLang="zh-CN" sz="24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UV</a:t>
            </a:r>
            <a:r>
              <a:rPr lang="zh-CN" altLang="en-US" sz="24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变换的问题</a:t>
            </a:r>
            <a:endParaRPr lang="en-US" altLang="zh-CN" sz="2400" b="1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变换的是</a:t>
            </a:r>
            <a:r>
              <a:rPr lang="en-US" altLang="zh-CN" sz="1800" b="1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UV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</a:t>
            </a:r>
            <a:r>
              <a:rPr lang="zh-CN" altLang="en-US" sz="1800" b="1" spc="0" dirty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这导致了很多问题</a:t>
            </a:r>
            <a:endParaRPr lang="en-US" altLang="zh-CN" sz="1800" b="1" spc="0" dirty="0">
              <a:solidFill>
                <a:srgbClr val="C0000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endParaRPr lang="en-US" altLang="zh-CN" sz="1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endParaRPr lang="en-US" altLang="zh-CN" sz="1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416418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en-US" altLang="zh-CN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UV</a:t>
            </a:r>
            <a:r>
              <a:rPr lang="zh-CN" altLang="en-US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变换</a:t>
            </a: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025638" y="1446261"/>
            <a:ext cx="4940155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简单解析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2" name="iSHEJI-5">
            <a:extLst>
              <a:ext uri="{FF2B5EF4-FFF2-40B4-BE49-F238E27FC236}">
                <a16:creationId xmlns:a16="http://schemas.microsoft.com/office/drawing/2014/main" id="{8F94BEBF-6933-C280-C7E0-00D8C1AA3005}"/>
              </a:ext>
            </a:extLst>
          </p:cNvPr>
          <p:cNvSpPr txBox="1"/>
          <p:nvPr/>
        </p:nvSpPr>
        <p:spPr>
          <a:xfrm>
            <a:off x="1191213" y="2166557"/>
            <a:ext cx="2226690" cy="13849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变换的是</a:t>
            </a:r>
            <a:r>
              <a:rPr lang="en-US" altLang="zh-CN" sz="1800" b="1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UV</a:t>
            </a:r>
            <a:endParaRPr lang="en-US" altLang="zh-CN" sz="1800" b="1" spc="0" dirty="0">
              <a:solidFill>
                <a:srgbClr val="C0000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endParaRPr lang="en-US" altLang="zh-CN" sz="1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zh-CN" altLang="en-US" sz="1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核心：</a:t>
            </a:r>
            <a:endParaRPr lang="en-US" altLang="zh-CN" sz="1800" b="1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1.</a:t>
            </a: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原点</a:t>
            </a:r>
            <a:endParaRPr lang="en-US" altLang="zh-CN" sz="1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2.uv</a:t>
            </a:r>
          </a:p>
        </p:txBody>
      </p:sp>
      <p:pic>
        <p:nvPicPr>
          <p:cNvPr id="20482" name="Picture 2">
            <a:extLst>
              <a:ext uri="{FF2B5EF4-FFF2-40B4-BE49-F238E27FC236}">
                <a16:creationId xmlns:a16="http://schemas.microsoft.com/office/drawing/2014/main" id="{8DA1C19F-4743-67C8-7E31-2F27A6B50A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6643" y="2166557"/>
            <a:ext cx="3829397" cy="3829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61380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基础</a:t>
            </a: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025638" y="1446261"/>
            <a:ext cx="4940155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变换是什么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1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256459" y="2272437"/>
            <a:ext cx="790712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指的是</a:t>
            </a:r>
            <a:r>
              <a:rPr lang="zh-CN" altLang="en-US" sz="24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平移旋转缩放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850846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en-US" altLang="zh-CN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UV</a:t>
            </a:r>
            <a:r>
              <a:rPr lang="zh-CN" altLang="en-US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变换</a:t>
            </a: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025638" y="1446261"/>
            <a:ext cx="4940155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简单解析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2" name="iSHEJI-5">
            <a:extLst>
              <a:ext uri="{FF2B5EF4-FFF2-40B4-BE49-F238E27FC236}">
                <a16:creationId xmlns:a16="http://schemas.microsoft.com/office/drawing/2014/main" id="{8F94BEBF-6933-C280-C7E0-00D8C1AA3005}"/>
              </a:ext>
            </a:extLst>
          </p:cNvPr>
          <p:cNvSpPr txBox="1"/>
          <p:nvPr/>
        </p:nvSpPr>
        <p:spPr>
          <a:xfrm>
            <a:off x="1191213" y="2166557"/>
            <a:ext cx="2226690" cy="13849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变换的是</a:t>
            </a:r>
            <a:r>
              <a:rPr lang="en-US" altLang="zh-CN" sz="1800" b="1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UV</a:t>
            </a:r>
            <a:endParaRPr lang="en-US" altLang="zh-CN" sz="1800" b="1" spc="0" dirty="0">
              <a:solidFill>
                <a:srgbClr val="C0000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endParaRPr lang="en-US" altLang="zh-CN" sz="1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zh-CN" altLang="en-US" sz="1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核心：</a:t>
            </a:r>
            <a:endParaRPr lang="en-US" altLang="zh-CN" sz="1800" b="1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en-US" altLang="zh-CN" sz="1800" b="1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1.</a:t>
            </a:r>
            <a:r>
              <a:rPr lang="zh-CN" altLang="en-US" sz="1800" b="1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原点</a:t>
            </a:r>
            <a:r>
              <a:rPr lang="en-US" altLang="zh-CN" sz="1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---(0,0)</a:t>
            </a:r>
          </a:p>
          <a:p>
            <a:pPr lvl="0">
              <a:defRPr/>
            </a:pP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2.uv</a:t>
            </a:r>
          </a:p>
        </p:txBody>
      </p:sp>
      <p:pic>
        <p:nvPicPr>
          <p:cNvPr id="20482" name="Picture 2">
            <a:extLst>
              <a:ext uri="{FF2B5EF4-FFF2-40B4-BE49-F238E27FC236}">
                <a16:creationId xmlns:a16="http://schemas.microsoft.com/office/drawing/2014/main" id="{8DA1C19F-4743-67C8-7E31-2F27A6B50A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6643" y="2166557"/>
            <a:ext cx="3829397" cy="3829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7ED71B81-C6D6-0BDC-CF7D-5CEC78A64B85}"/>
              </a:ext>
            </a:extLst>
          </p:cNvPr>
          <p:cNvSpPr/>
          <p:nvPr/>
        </p:nvSpPr>
        <p:spPr>
          <a:xfrm>
            <a:off x="6839399" y="3859313"/>
            <a:ext cx="443884" cy="443884"/>
          </a:xfrm>
          <a:prstGeom prst="rect">
            <a:avLst/>
          </a:prstGeom>
          <a:noFill/>
          <a:ln w="762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97176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en-US" altLang="zh-CN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UV</a:t>
            </a:r>
            <a:r>
              <a:rPr lang="zh-CN" altLang="en-US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变换</a:t>
            </a: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025638" y="1446261"/>
            <a:ext cx="4940155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简单解析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2" name="iSHEJI-5">
            <a:extLst>
              <a:ext uri="{FF2B5EF4-FFF2-40B4-BE49-F238E27FC236}">
                <a16:creationId xmlns:a16="http://schemas.microsoft.com/office/drawing/2014/main" id="{8F94BEBF-6933-C280-C7E0-00D8C1AA3005}"/>
              </a:ext>
            </a:extLst>
          </p:cNvPr>
          <p:cNvSpPr txBox="1"/>
          <p:nvPr/>
        </p:nvSpPr>
        <p:spPr>
          <a:xfrm>
            <a:off x="1191213" y="2166557"/>
            <a:ext cx="2226690" cy="13849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变换的是</a:t>
            </a:r>
            <a:r>
              <a:rPr lang="en-US" altLang="zh-CN" sz="1800" b="1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UV</a:t>
            </a:r>
            <a:endParaRPr lang="en-US" altLang="zh-CN" sz="1800" b="1" spc="0" dirty="0">
              <a:solidFill>
                <a:srgbClr val="C0000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endParaRPr lang="en-US" altLang="zh-CN" sz="1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zh-CN" altLang="en-US" sz="1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核心：</a:t>
            </a:r>
            <a:endParaRPr lang="en-US" altLang="zh-CN" sz="1800" b="1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1.</a:t>
            </a: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原点</a:t>
            </a:r>
            <a:endParaRPr lang="en-US" altLang="zh-CN" sz="1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en-US" altLang="zh-CN" sz="1800" b="1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2.uv</a:t>
            </a:r>
          </a:p>
        </p:txBody>
      </p:sp>
      <p:pic>
        <p:nvPicPr>
          <p:cNvPr id="27650" name="Picture 2">
            <a:extLst>
              <a:ext uri="{FF2B5EF4-FFF2-40B4-BE49-F238E27FC236}">
                <a16:creationId xmlns:a16="http://schemas.microsoft.com/office/drawing/2014/main" id="{02821D32-8CDD-7ADC-BF2E-8F8DC1C858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5052" y="2166557"/>
            <a:ext cx="3030988" cy="2982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65345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en-US" altLang="zh-CN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UV</a:t>
            </a:r>
            <a:r>
              <a:rPr lang="zh-CN" altLang="en-US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变换</a:t>
            </a: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025638" y="1446261"/>
            <a:ext cx="4940155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简单解析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2" name="iSHEJI-5">
            <a:extLst>
              <a:ext uri="{FF2B5EF4-FFF2-40B4-BE49-F238E27FC236}">
                <a16:creationId xmlns:a16="http://schemas.microsoft.com/office/drawing/2014/main" id="{8F94BEBF-6933-C280-C7E0-00D8C1AA3005}"/>
              </a:ext>
            </a:extLst>
          </p:cNvPr>
          <p:cNvSpPr txBox="1"/>
          <p:nvPr/>
        </p:nvSpPr>
        <p:spPr>
          <a:xfrm>
            <a:off x="1191213" y="2166557"/>
            <a:ext cx="2226690" cy="13849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变换的是</a:t>
            </a:r>
            <a:r>
              <a:rPr lang="en-US" altLang="zh-CN" sz="1800" b="1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UV</a:t>
            </a:r>
            <a:endParaRPr lang="en-US" altLang="zh-CN" sz="1800" b="1" spc="0" dirty="0">
              <a:solidFill>
                <a:srgbClr val="C0000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endParaRPr lang="en-US" altLang="zh-CN" sz="1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zh-CN" altLang="en-US" sz="1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核心：</a:t>
            </a:r>
            <a:endParaRPr lang="en-US" altLang="zh-CN" sz="1800" b="1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en-US" altLang="zh-CN" sz="1800" b="1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1.</a:t>
            </a:r>
            <a:r>
              <a:rPr lang="zh-CN" altLang="en-US" sz="1800" b="1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原点</a:t>
            </a:r>
            <a:endParaRPr lang="en-US" altLang="zh-CN" sz="1800" b="1" spc="0" dirty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en-US" altLang="zh-CN" sz="1800" b="1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2.uv</a:t>
            </a:r>
          </a:p>
        </p:txBody>
      </p:sp>
      <p:pic>
        <p:nvPicPr>
          <p:cNvPr id="27650" name="Picture 2">
            <a:extLst>
              <a:ext uri="{FF2B5EF4-FFF2-40B4-BE49-F238E27FC236}">
                <a16:creationId xmlns:a16="http://schemas.microsoft.com/office/drawing/2014/main" id="{02821D32-8CDD-7ADC-BF2E-8F8DC1C858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5052" y="2166557"/>
            <a:ext cx="3030988" cy="2982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698" name="Picture 2">
            <a:extLst>
              <a:ext uri="{FF2B5EF4-FFF2-40B4-BE49-F238E27FC236}">
                <a16:creationId xmlns:a16="http://schemas.microsoft.com/office/drawing/2014/main" id="{CECC5C7F-5C40-DC2D-EA54-67634E7798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1213" y="4970201"/>
            <a:ext cx="1428750" cy="140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iSHEJI-5">
            <a:extLst>
              <a:ext uri="{FF2B5EF4-FFF2-40B4-BE49-F238E27FC236}">
                <a16:creationId xmlns:a16="http://schemas.microsoft.com/office/drawing/2014/main" id="{8CDF2574-B04B-6EAE-0187-2FD1A6AF3AB2}"/>
              </a:ext>
            </a:extLst>
          </p:cNvPr>
          <p:cNvSpPr txBox="1"/>
          <p:nvPr/>
        </p:nvSpPr>
        <p:spPr>
          <a:xfrm>
            <a:off x="2732060" y="6101270"/>
            <a:ext cx="222669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18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默认旋转</a:t>
            </a:r>
            <a:endParaRPr lang="en-US" altLang="zh-CN" sz="1800" b="1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097964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en-US" altLang="zh-CN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UV</a:t>
            </a:r>
            <a:r>
              <a:rPr lang="zh-CN" altLang="en-US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变换</a:t>
            </a: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025638" y="1446261"/>
            <a:ext cx="4940155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1-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中心旋转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2" name="iSHEJI-5">
            <a:extLst>
              <a:ext uri="{FF2B5EF4-FFF2-40B4-BE49-F238E27FC236}">
                <a16:creationId xmlns:a16="http://schemas.microsoft.com/office/drawing/2014/main" id="{8F94BEBF-6933-C280-C7E0-00D8C1AA3005}"/>
              </a:ext>
            </a:extLst>
          </p:cNvPr>
          <p:cNvSpPr txBox="1"/>
          <p:nvPr/>
        </p:nvSpPr>
        <p:spPr>
          <a:xfrm>
            <a:off x="1191213" y="2166557"/>
            <a:ext cx="6638892" cy="5847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000" b="1" spc="0" dirty="0">
                <a:solidFill>
                  <a:srgbClr val="00206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如何中心旋转</a:t>
            </a:r>
            <a:endParaRPr lang="en-US" altLang="zh-CN" sz="2000" b="1" spc="0" dirty="0">
              <a:solidFill>
                <a:srgbClr val="00206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默认为左下角旋转，想要中心旋转，需要</a:t>
            </a:r>
            <a:r>
              <a:rPr lang="zh-CN" altLang="en-US" sz="1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先移动</a:t>
            </a:r>
            <a:endParaRPr lang="en-US" altLang="zh-CN" sz="1800" b="1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30722" name="Picture 2">
            <a:extLst>
              <a:ext uri="{FF2B5EF4-FFF2-40B4-BE49-F238E27FC236}">
                <a16:creationId xmlns:a16="http://schemas.microsoft.com/office/drawing/2014/main" id="{2B14203E-735B-AB75-6548-763255B33D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1213" y="2975535"/>
            <a:ext cx="5057708" cy="986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22053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en-US" altLang="zh-CN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UV</a:t>
            </a:r>
            <a:r>
              <a:rPr lang="zh-CN" altLang="en-US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变换</a:t>
            </a: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025638" y="1446261"/>
            <a:ext cx="4940155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1-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中心旋转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2" name="iSHEJI-5">
            <a:extLst>
              <a:ext uri="{FF2B5EF4-FFF2-40B4-BE49-F238E27FC236}">
                <a16:creationId xmlns:a16="http://schemas.microsoft.com/office/drawing/2014/main" id="{8F94BEBF-6933-C280-C7E0-00D8C1AA3005}"/>
              </a:ext>
            </a:extLst>
          </p:cNvPr>
          <p:cNvSpPr txBox="1"/>
          <p:nvPr/>
        </p:nvSpPr>
        <p:spPr>
          <a:xfrm>
            <a:off x="1191213" y="2166557"/>
            <a:ext cx="6638892" cy="5847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000" b="1" spc="0" dirty="0">
                <a:solidFill>
                  <a:srgbClr val="00206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如何中心旋转</a:t>
            </a:r>
            <a:endParaRPr lang="en-US" altLang="zh-CN" sz="2000" b="1" spc="0" dirty="0">
              <a:solidFill>
                <a:srgbClr val="00206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默认为左下角旋转，想要中心旋转，需要</a:t>
            </a:r>
            <a:r>
              <a:rPr lang="zh-CN" altLang="en-US" sz="1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先移动</a:t>
            </a:r>
            <a:endParaRPr lang="en-US" altLang="zh-CN" sz="1800" b="1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31746" name="Picture 2">
            <a:extLst>
              <a:ext uri="{FF2B5EF4-FFF2-40B4-BE49-F238E27FC236}">
                <a16:creationId xmlns:a16="http://schemas.microsoft.com/office/drawing/2014/main" id="{265787BB-7336-DC93-0F6D-B5705A066F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1213" y="2972002"/>
            <a:ext cx="2981292" cy="2933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直接箭头连接符 2">
            <a:extLst>
              <a:ext uri="{FF2B5EF4-FFF2-40B4-BE49-F238E27FC236}">
                <a16:creationId xmlns:a16="http://schemas.microsoft.com/office/drawing/2014/main" id="{530CA1A6-4B5D-2187-ABA5-55AAD934F4B2}"/>
              </a:ext>
            </a:extLst>
          </p:cNvPr>
          <p:cNvCxnSpPr>
            <a:cxnSpLocks/>
          </p:cNvCxnSpPr>
          <p:nvPr/>
        </p:nvCxnSpPr>
        <p:spPr>
          <a:xfrm>
            <a:off x="4738910" y="4327093"/>
            <a:ext cx="1357090" cy="0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片 6">
            <a:extLst>
              <a:ext uri="{FF2B5EF4-FFF2-40B4-BE49-F238E27FC236}">
                <a16:creationId xmlns:a16="http://schemas.microsoft.com/office/drawing/2014/main" id="{7086CD41-BA60-F8B9-B6DF-9297CB1A48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0118" y="2956078"/>
            <a:ext cx="3097665" cy="2954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2182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en-US" altLang="zh-CN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UV</a:t>
            </a:r>
            <a:r>
              <a:rPr lang="zh-CN" altLang="en-US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变换</a:t>
            </a: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025638" y="1446261"/>
            <a:ext cx="4940155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1-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中心旋转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2" name="iSHEJI-5">
            <a:extLst>
              <a:ext uri="{FF2B5EF4-FFF2-40B4-BE49-F238E27FC236}">
                <a16:creationId xmlns:a16="http://schemas.microsoft.com/office/drawing/2014/main" id="{8F94BEBF-6933-C280-C7E0-00D8C1AA3005}"/>
              </a:ext>
            </a:extLst>
          </p:cNvPr>
          <p:cNvSpPr txBox="1"/>
          <p:nvPr/>
        </p:nvSpPr>
        <p:spPr>
          <a:xfrm>
            <a:off x="1191213" y="2166557"/>
            <a:ext cx="6638892" cy="19697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000" b="1" spc="0" dirty="0">
                <a:solidFill>
                  <a:srgbClr val="00206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如何中心旋转</a:t>
            </a:r>
            <a:endParaRPr lang="en-US" altLang="zh-CN" sz="2000" b="1" spc="0" dirty="0">
              <a:solidFill>
                <a:srgbClr val="00206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默认为左下角旋转，想要中心旋转，需要</a:t>
            </a:r>
            <a:r>
              <a:rPr lang="zh-CN" altLang="en-US" sz="1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先移动</a:t>
            </a:r>
            <a:endParaRPr lang="en-US" altLang="zh-CN" sz="1800" b="1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endParaRPr lang="en-US" altLang="zh-CN" sz="1800" b="1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zh-CN" altLang="en-US" sz="1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那么操作为：</a:t>
            </a:r>
            <a:endParaRPr lang="en-US" altLang="zh-CN" sz="1800" b="1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先移动</a:t>
            </a:r>
            <a:endParaRPr lang="en-US" altLang="zh-CN" sz="1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再旋转</a:t>
            </a:r>
            <a:endParaRPr lang="en-US" altLang="zh-CN" sz="1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最后移回原处</a:t>
            </a:r>
            <a:endParaRPr lang="en-US" altLang="zh-CN" sz="1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086CD41-BA60-F8B9-B6DF-9297CB1A48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0118" y="2956078"/>
            <a:ext cx="3097665" cy="2954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9226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en-US" altLang="zh-CN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UV</a:t>
            </a:r>
            <a:r>
              <a:rPr lang="zh-CN" altLang="en-US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变换</a:t>
            </a: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025638" y="1446261"/>
            <a:ext cx="4940155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1-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中心旋转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2" name="iSHEJI-5">
            <a:extLst>
              <a:ext uri="{FF2B5EF4-FFF2-40B4-BE49-F238E27FC236}">
                <a16:creationId xmlns:a16="http://schemas.microsoft.com/office/drawing/2014/main" id="{8F94BEBF-6933-C280-C7E0-00D8C1AA3005}"/>
              </a:ext>
            </a:extLst>
          </p:cNvPr>
          <p:cNvSpPr txBox="1"/>
          <p:nvPr/>
        </p:nvSpPr>
        <p:spPr>
          <a:xfrm>
            <a:off x="1191213" y="2166557"/>
            <a:ext cx="5111933" cy="252376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000" b="1" spc="0" dirty="0">
                <a:solidFill>
                  <a:srgbClr val="00206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如何中心旋转</a:t>
            </a:r>
            <a:endParaRPr lang="en-US" altLang="zh-CN" sz="2000" b="1" spc="0" dirty="0">
              <a:solidFill>
                <a:srgbClr val="00206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默认为左下角旋转，想要中心旋转，需要</a:t>
            </a:r>
            <a:r>
              <a:rPr lang="zh-CN" altLang="en-US" sz="1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先移动</a:t>
            </a:r>
            <a:endParaRPr lang="en-US" altLang="zh-CN" sz="1800" b="1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endParaRPr lang="en-US" altLang="zh-CN" sz="1800" b="1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zh-CN" altLang="en-US" sz="1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那么操作为：</a:t>
            </a:r>
            <a:endParaRPr lang="en-US" altLang="zh-CN" sz="1800" b="1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先移动</a:t>
            </a:r>
            <a:endParaRPr lang="en-US" altLang="zh-CN" sz="1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再旋转</a:t>
            </a:r>
            <a:endParaRPr lang="en-US" altLang="zh-CN" sz="1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最后移回原处</a:t>
            </a:r>
            <a:endParaRPr lang="en-US" altLang="zh-CN" sz="1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endParaRPr lang="en-US" altLang="zh-CN" sz="1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zh-CN" altLang="en-US" sz="1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具体操作</a:t>
            </a:r>
            <a:r>
              <a:rPr lang="en-US" altLang="zh-CN" sz="1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</a:t>
            </a:r>
            <a:r>
              <a:rPr lang="zh-CN" altLang="en-US" sz="1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两种思路：</a:t>
            </a:r>
            <a:endParaRPr lang="en-US" altLang="zh-CN" sz="1800" b="1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FC9C36E-5630-5FF2-5E61-AC6F85E3AF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6108" y="4795068"/>
            <a:ext cx="7306130" cy="165899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086CD41-BA60-F8B9-B6DF-9297CB1A48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3961" y="3665846"/>
            <a:ext cx="1935820" cy="1846150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7E87EFC4-97FE-0A1D-6A83-4403B111F9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5978" y="813287"/>
            <a:ext cx="1771785" cy="1743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D431D632-CAF6-D3AA-5983-12C12597A1C6}"/>
              </a:ext>
            </a:extLst>
          </p:cNvPr>
          <p:cNvCxnSpPr>
            <a:cxnSpLocks/>
          </p:cNvCxnSpPr>
          <p:nvPr/>
        </p:nvCxnSpPr>
        <p:spPr>
          <a:xfrm>
            <a:off x="7931871" y="2685949"/>
            <a:ext cx="0" cy="742492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382377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en-US" altLang="zh-CN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UV</a:t>
            </a:r>
            <a:r>
              <a:rPr lang="zh-CN" altLang="en-US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变换</a:t>
            </a: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025638" y="1446261"/>
            <a:ext cx="4940155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1-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中心旋转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2" name="iSHEJI-5">
            <a:extLst>
              <a:ext uri="{FF2B5EF4-FFF2-40B4-BE49-F238E27FC236}">
                <a16:creationId xmlns:a16="http://schemas.microsoft.com/office/drawing/2014/main" id="{8F94BEBF-6933-C280-C7E0-00D8C1AA3005}"/>
              </a:ext>
            </a:extLst>
          </p:cNvPr>
          <p:cNvSpPr txBox="1"/>
          <p:nvPr/>
        </p:nvSpPr>
        <p:spPr>
          <a:xfrm>
            <a:off x="1191213" y="2166557"/>
            <a:ext cx="6638892" cy="280076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000" b="1" spc="0" dirty="0">
                <a:solidFill>
                  <a:srgbClr val="00206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如何中心旋转</a:t>
            </a:r>
            <a:endParaRPr lang="en-US" altLang="zh-CN" sz="2000" b="1" spc="0" dirty="0">
              <a:solidFill>
                <a:srgbClr val="00206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默认为左下角旋转，想要中心旋转，需要</a:t>
            </a:r>
            <a:r>
              <a:rPr lang="zh-CN" altLang="en-US" sz="1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先移动</a:t>
            </a:r>
            <a:endParaRPr lang="en-US" altLang="zh-CN" sz="1800" b="1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endParaRPr lang="en-US" altLang="zh-CN" sz="1800" b="1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zh-CN" altLang="en-US" sz="1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那么操作为：</a:t>
            </a:r>
            <a:endParaRPr lang="en-US" altLang="zh-CN" sz="1800" b="1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先移动</a:t>
            </a:r>
            <a:endParaRPr lang="en-US" altLang="zh-CN" sz="1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再旋转</a:t>
            </a:r>
            <a:endParaRPr lang="en-US" altLang="zh-CN" sz="1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最后移回原处</a:t>
            </a:r>
            <a:endParaRPr lang="en-US" altLang="zh-CN" sz="1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endParaRPr lang="en-US" altLang="zh-CN" sz="1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zh-CN" altLang="en-US" sz="1800" b="1" spc="0" dirty="0">
                <a:solidFill>
                  <a:srgbClr val="00206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问题：可以是</a:t>
            </a:r>
            <a:r>
              <a:rPr lang="en-US" altLang="zh-CN" sz="1800" b="1" spc="0" dirty="0">
                <a:solidFill>
                  <a:srgbClr val="00206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uv+0.5</a:t>
            </a:r>
            <a:r>
              <a:rPr lang="zh-CN" altLang="en-US" sz="1800" b="1" spc="0" dirty="0">
                <a:solidFill>
                  <a:srgbClr val="00206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吗</a:t>
            </a:r>
            <a:endParaRPr lang="en-US" altLang="zh-CN" sz="1800" b="1" spc="0" dirty="0">
              <a:solidFill>
                <a:srgbClr val="00206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endParaRPr lang="en-US" altLang="zh-CN" sz="1800" b="1" spc="0" dirty="0">
              <a:solidFill>
                <a:srgbClr val="00206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086CD41-BA60-F8B9-B6DF-9297CB1A48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3961" y="3665846"/>
            <a:ext cx="1935820" cy="1846150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7E87EFC4-97FE-0A1D-6A83-4403B111F9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5978" y="813287"/>
            <a:ext cx="1771785" cy="1743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D431D632-CAF6-D3AA-5983-12C12597A1C6}"/>
              </a:ext>
            </a:extLst>
          </p:cNvPr>
          <p:cNvCxnSpPr>
            <a:cxnSpLocks/>
          </p:cNvCxnSpPr>
          <p:nvPr/>
        </p:nvCxnSpPr>
        <p:spPr>
          <a:xfrm>
            <a:off x="7931871" y="2685949"/>
            <a:ext cx="0" cy="742492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887951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en-US" altLang="zh-CN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UV</a:t>
            </a:r>
            <a:r>
              <a:rPr lang="zh-CN" altLang="en-US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变换</a:t>
            </a: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025638" y="1446261"/>
            <a:ext cx="4940155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1-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中心旋转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2" name="iSHEJI-5">
            <a:extLst>
              <a:ext uri="{FF2B5EF4-FFF2-40B4-BE49-F238E27FC236}">
                <a16:creationId xmlns:a16="http://schemas.microsoft.com/office/drawing/2014/main" id="{8F94BEBF-6933-C280-C7E0-00D8C1AA3005}"/>
              </a:ext>
            </a:extLst>
          </p:cNvPr>
          <p:cNvSpPr txBox="1"/>
          <p:nvPr/>
        </p:nvSpPr>
        <p:spPr>
          <a:xfrm>
            <a:off x="1191213" y="2166557"/>
            <a:ext cx="5218463" cy="418576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000" b="1" spc="0" dirty="0">
                <a:solidFill>
                  <a:srgbClr val="00206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如何中心旋转</a:t>
            </a:r>
            <a:endParaRPr lang="en-US" altLang="zh-CN" sz="2000" b="1" spc="0" dirty="0">
              <a:solidFill>
                <a:srgbClr val="00206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默认为左下角旋转，想要中心旋转，需要</a:t>
            </a:r>
            <a:r>
              <a:rPr lang="zh-CN" altLang="en-US" sz="1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先移动</a:t>
            </a:r>
            <a:endParaRPr lang="en-US" altLang="zh-CN" sz="1800" b="1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endParaRPr lang="en-US" altLang="zh-CN" sz="1800" b="1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zh-CN" altLang="en-US" sz="1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那么操作为：</a:t>
            </a:r>
            <a:endParaRPr lang="en-US" altLang="zh-CN" sz="1800" b="1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先移动</a:t>
            </a:r>
            <a:endParaRPr lang="en-US" altLang="zh-CN" sz="1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再旋转</a:t>
            </a:r>
            <a:endParaRPr lang="en-US" altLang="zh-CN" sz="1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最后移回原处</a:t>
            </a:r>
            <a:endParaRPr lang="en-US" altLang="zh-CN" sz="1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endParaRPr lang="en-US" altLang="zh-CN" sz="1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zh-CN" altLang="en-US" sz="1800" b="1" spc="0" dirty="0">
                <a:solidFill>
                  <a:srgbClr val="00206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问题：可以是</a:t>
            </a:r>
            <a:r>
              <a:rPr lang="en-US" altLang="zh-CN" sz="1800" b="1" spc="0" dirty="0">
                <a:solidFill>
                  <a:srgbClr val="00206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uv+0.5</a:t>
            </a:r>
            <a:r>
              <a:rPr lang="zh-CN" altLang="en-US" sz="1800" b="1" spc="0" dirty="0">
                <a:solidFill>
                  <a:srgbClr val="00206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吗</a:t>
            </a:r>
            <a:endParaRPr lang="en-US" altLang="zh-CN" sz="1800" b="1" spc="0" dirty="0">
              <a:solidFill>
                <a:srgbClr val="00206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zh-CN" altLang="en-US" sz="1800" b="1" spc="0" dirty="0">
                <a:solidFill>
                  <a:srgbClr val="00206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不可以</a:t>
            </a:r>
            <a:endParaRPr lang="en-US" altLang="zh-CN" sz="1800" b="1" spc="0" dirty="0">
              <a:solidFill>
                <a:srgbClr val="00206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zh-CN" altLang="en-US" sz="1800" spc="0" dirty="0">
                <a:solidFill>
                  <a:srgbClr val="00206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不能使用的思路：</a:t>
            </a:r>
            <a:endParaRPr lang="en-US" altLang="zh-CN" sz="1800" spc="0" dirty="0">
              <a:solidFill>
                <a:srgbClr val="00206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zh-CN" altLang="en-US" sz="1800" spc="0" dirty="0">
                <a:solidFill>
                  <a:srgbClr val="00206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我们现在有一张贴图铺在</a:t>
            </a:r>
            <a:r>
              <a:rPr lang="en-US" altLang="zh-CN" sz="1800" spc="0" dirty="0">
                <a:solidFill>
                  <a:srgbClr val="00206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Quad</a:t>
            </a:r>
            <a:r>
              <a:rPr lang="zh-CN" altLang="en-US" sz="1800" spc="0" dirty="0">
                <a:solidFill>
                  <a:srgbClr val="00206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上，我们想将其向左下方移动，这样我们的贴图就只在右上部分了，此时可以进行旋转</a:t>
            </a:r>
            <a:br>
              <a:rPr lang="en-US" altLang="zh-CN" sz="1800" spc="0" dirty="0">
                <a:solidFill>
                  <a:srgbClr val="00206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</a:br>
            <a:r>
              <a:rPr lang="en-US" altLang="zh-CN" sz="1800" b="1" spc="0" dirty="0" err="1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uv</a:t>
            </a:r>
            <a:r>
              <a:rPr lang="zh-CN" altLang="en-US" sz="18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加上一个值就好像贴图向左移动</a:t>
            </a:r>
            <a:endParaRPr lang="en-US" altLang="zh-CN" sz="1800" b="1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086CD41-BA60-F8B9-B6DF-9297CB1A48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3961" y="3665846"/>
            <a:ext cx="1935820" cy="1846150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7E87EFC4-97FE-0A1D-6A83-4403B111F9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5978" y="813287"/>
            <a:ext cx="1771785" cy="1743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D431D632-CAF6-D3AA-5983-12C12597A1C6}"/>
              </a:ext>
            </a:extLst>
          </p:cNvPr>
          <p:cNvCxnSpPr>
            <a:cxnSpLocks/>
          </p:cNvCxnSpPr>
          <p:nvPr/>
        </p:nvCxnSpPr>
        <p:spPr>
          <a:xfrm>
            <a:off x="7931871" y="2685949"/>
            <a:ext cx="0" cy="742492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>
            <a:extLst>
              <a:ext uri="{FF2B5EF4-FFF2-40B4-BE49-F238E27FC236}">
                <a16:creationId xmlns:a16="http://schemas.microsoft.com/office/drawing/2014/main" id="{FEA47947-01C7-6323-BA5D-ABDD180DDB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0444" y="4002028"/>
            <a:ext cx="1173786" cy="1173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72341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en-US" altLang="zh-CN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UV</a:t>
            </a:r>
            <a:r>
              <a:rPr lang="zh-CN" altLang="en-US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变换</a:t>
            </a: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025638" y="1446261"/>
            <a:ext cx="4940155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1-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中心旋转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2" name="iSHEJI-5">
            <a:extLst>
              <a:ext uri="{FF2B5EF4-FFF2-40B4-BE49-F238E27FC236}">
                <a16:creationId xmlns:a16="http://schemas.microsoft.com/office/drawing/2014/main" id="{8F94BEBF-6933-C280-C7E0-00D8C1AA3005}"/>
              </a:ext>
            </a:extLst>
          </p:cNvPr>
          <p:cNvSpPr txBox="1"/>
          <p:nvPr/>
        </p:nvSpPr>
        <p:spPr>
          <a:xfrm>
            <a:off x="1191213" y="2166557"/>
            <a:ext cx="5218463" cy="252376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000" b="1" spc="0" dirty="0">
                <a:solidFill>
                  <a:srgbClr val="00206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如何中心旋转</a:t>
            </a:r>
            <a:endParaRPr lang="en-US" altLang="zh-CN" sz="2000" b="1" spc="0" dirty="0">
              <a:solidFill>
                <a:srgbClr val="00206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默认为左下角旋转，想要中心旋转，需要</a:t>
            </a:r>
            <a:r>
              <a:rPr lang="zh-CN" altLang="en-US" sz="1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先移动</a:t>
            </a:r>
            <a:endParaRPr lang="en-US" altLang="zh-CN" sz="1800" b="1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endParaRPr lang="en-US" altLang="zh-CN" sz="1800" b="1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zh-CN" altLang="en-US" sz="1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那么操作为：</a:t>
            </a:r>
            <a:endParaRPr lang="en-US" altLang="zh-CN" sz="1800" b="1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先移动</a:t>
            </a:r>
            <a:endParaRPr lang="en-US" altLang="zh-CN" sz="1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再旋转</a:t>
            </a:r>
            <a:endParaRPr lang="en-US" altLang="zh-CN" sz="1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最后移回原处</a:t>
            </a:r>
            <a:endParaRPr lang="en-US" altLang="zh-CN" sz="1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endParaRPr lang="en-US" altLang="zh-CN" sz="1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zh-CN" altLang="en-US" sz="1800" b="1" spc="0" dirty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核心：盯着</a:t>
            </a:r>
            <a:r>
              <a:rPr lang="en-US" altLang="zh-CN" sz="1800" b="1" spc="0" dirty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UV</a:t>
            </a:r>
            <a:r>
              <a:rPr lang="zh-CN" altLang="en-US" sz="1800" b="1" spc="0" dirty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取值范围看</a:t>
            </a:r>
            <a:endParaRPr lang="en-US" altLang="zh-CN" sz="1800" b="1" spc="0" dirty="0">
              <a:solidFill>
                <a:srgbClr val="C0000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A69ABF2A-1B69-7B30-CA98-563BAA2C0F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9280" y="2406011"/>
            <a:ext cx="4011075" cy="367369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723FF78-4F12-030E-D4D2-BBF475DAB8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07" t="9610" r="10057" b="26316"/>
          <a:stretch/>
        </p:blipFill>
        <p:spPr bwMode="auto">
          <a:xfrm>
            <a:off x="1191213" y="4698934"/>
            <a:ext cx="2001971" cy="1968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06347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基础</a:t>
            </a: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025638" y="1446261"/>
            <a:ext cx="4940155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变换是什么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1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256459" y="2272437"/>
            <a:ext cx="790712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指的是</a:t>
            </a:r>
            <a:r>
              <a:rPr lang="zh-CN" altLang="en-US" sz="24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平移旋转缩放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B8710DC-9035-152B-8B34-6684D2F86A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6459" y="3640426"/>
            <a:ext cx="5064442" cy="454331"/>
          </a:xfrm>
          <a:prstGeom prst="rect">
            <a:avLst/>
          </a:prstGeom>
        </p:spPr>
      </p:pic>
      <p:sp>
        <p:nvSpPr>
          <p:cNvPr id="2" name="iSHEJI-8">
            <a:extLst>
              <a:ext uri="{FF2B5EF4-FFF2-40B4-BE49-F238E27FC236}">
                <a16:creationId xmlns:a16="http://schemas.microsoft.com/office/drawing/2014/main" id="{84E53601-F086-100D-2767-597A2C277771}"/>
              </a:ext>
            </a:extLst>
          </p:cNvPr>
          <p:cNvSpPr txBox="1"/>
          <p:nvPr/>
        </p:nvSpPr>
        <p:spPr>
          <a:xfrm>
            <a:off x="1256459" y="4216232"/>
            <a:ext cx="7907124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1.</a:t>
            </a: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将物体空间顶点</a:t>
            </a:r>
            <a:r>
              <a:rPr lang="zh-CN" altLang="en-US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变换</a:t>
            </a: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到世界空间中</a:t>
            </a: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2.</a:t>
            </a: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将物体空间法线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变换</a:t>
            </a: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到世界空间中</a:t>
            </a:r>
            <a:endParaRPr kumimoji="0" lang="en-US" altLang="zh-CN" sz="20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操作：矩阵乘法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575259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en-US" altLang="zh-CN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UV</a:t>
            </a:r>
            <a:r>
              <a:rPr lang="zh-CN" altLang="en-US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变换</a:t>
            </a: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025638" y="1446261"/>
            <a:ext cx="4940155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1-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中心旋转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2" name="iSHEJI-5">
            <a:extLst>
              <a:ext uri="{FF2B5EF4-FFF2-40B4-BE49-F238E27FC236}">
                <a16:creationId xmlns:a16="http://schemas.microsoft.com/office/drawing/2014/main" id="{8F94BEBF-6933-C280-C7E0-00D8C1AA3005}"/>
              </a:ext>
            </a:extLst>
          </p:cNvPr>
          <p:cNvSpPr txBox="1"/>
          <p:nvPr/>
        </p:nvSpPr>
        <p:spPr>
          <a:xfrm>
            <a:off x="1191213" y="2166557"/>
            <a:ext cx="5218463" cy="252376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000" b="1" spc="0" dirty="0">
                <a:solidFill>
                  <a:srgbClr val="00206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如何中心旋转</a:t>
            </a:r>
            <a:endParaRPr lang="en-US" altLang="zh-CN" sz="2000" b="1" spc="0" dirty="0">
              <a:solidFill>
                <a:srgbClr val="00206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默认为左下角旋转，想要中心旋转，需要</a:t>
            </a:r>
            <a:r>
              <a:rPr lang="zh-CN" altLang="en-US" sz="1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先移动</a:t>
            </a:r>
            <a:endParaRPr lang="en-US" altLang="zh-CN" sz="1800" b="1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endParaRPr lang="en-US" altLang="zh-CN" sz="1800" b="1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zh-CN" altLang="en-US" sz="1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那么操作为：</a:t>
            </a:r>
            <a:endParaRPr lang="en-US" altLang="zh-CN" sz="1800" b="1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先移动</a:t>
            </a:r>
            <a:endParaRPr lang="en-US" altLang="zh-CN" sz="1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再旋转</a:t>
            </a:r>
            <a:endParaRPr lang="en-US" altLang="zh-CN" sz="1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最后移回原处</a:t>
            </a:r>
            <a:endParaRPr lang="en-US" altLang="zh-CN" sz="1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endParaRPr lang="en-US" altLang="zh-CN" sz="1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zh-CN" altLang="en-US" sz="1800" b="1" spc="0" dirty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核心：盯着</a:t>
            </a:r>
            <a:r>
              <a:rPr lang="en-US" altLang="zh-CN" sz="1800" b="1" spc="0" dirty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UV</a:t>
            </a:r>
            <a:r>
              <a:rPr lang="zh-CN" altLang="en-US" sz="1800" b="1" spc="0" dirty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取值范围看</a:t>
            </a:r>
            <a:endParaRPr lang="en-US" altLang="zh-CN" sz="1800" b="1" spc="0" dirty="0">
              <a:solidFill>
                <a:srgbClr val="C0000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A69ABF2A-1B69-7B30-CA98-563BAA2C0F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9280" y="2406011"/>
            <a:ext cx="4011075" cy="367369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723FF78-4F12-030E-D4D2-BBF475DAB8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07" t="9610" r="10057" b="26316"/>
          <a:stretch/>
        </p:blipFill>
        <p:spPr bwMode="auto">
          <a:xfrm>
            <a:off x="1191213" y="4698934"/>
            <a:ext cx="2001971" cy="1968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325080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en-US" altLang="zh-CN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UV</a:t>
            </a:r>
            <a:r>
              <a:rPr lang="zh-CN" altLang="en-US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变换</a:t>
            </a: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025638" y="1446261"/>
            <a:ext cx="4940155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1-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中心旋转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A69ABF2A-1B69-7B30-CA98-563BAA2C0F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806" y="2457103"/>
            <a:ext cx="4011075" cy="367369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4B876A2-9BF5-A9FA-C5B0-911D72D1D7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9271" y="1071249"/>
            <a:ext cx="5671084" cy="538715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C73D607-1B2F-1DB6-DE83-3693A4DEE9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8710" y="556559"/>
            <a:ext cx="6785143" cy="352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68003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en-US" altLang="zh-CN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UV</a:t>
            </a:r>
            <a:r>
              <a:rPr lang="zh-CN" altLang="en-US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变换</a:t>
            </a: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025638" y="1446261"/>
            <a:ext cx="4940155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1-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中心旋转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A69ABF2A-1B69-7B30-CA98-563BAA2C0F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806" y="2457103"/>
            <a:ext cx="4011075" cy="367369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4B876A2-9BF5-A9FA-C5B0-911D72D1D7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9271" y="1071249"/>
            <a:ext cx="5671084" cy="538715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C73D607-1B2F-1DB6-DE83-3693A4DEE9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8710" y="556559"/>
            <a:ext cx="6785143" cy="352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69066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en-US" altLang="zh-CN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UV</a:t>
            </a:r>
            <a:r>
              <a:rPr lang="zh-CN" altLang="en-US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变换</a:t>
            </a: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025639" y="1446261"/>
            <a:ext cx="3173500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1-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中心旋转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A69ABF2A-1B69-7B30-CA98-563BAA2C0F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806" y="2457103"/>
            <a:ext cx="4011075" cy="367369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4B876A2-9BF5-A9FA-C5B0-911D72D1D7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9271" y="1071249"/>
            <a:ext cx="5671084" cy="538715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C73D607-1B2F-1DB6-DE83-3693A4DEE9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8710" y="556559"/>
            <a:ext cx="6785143" cy="352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81671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en-US" altLang="zh-CN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UV</a:t>
            </a:r>
            <a:r>
              <a:rPr lang="zh-CN" altLang="en-US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变换</a:t>
            </a: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025639" y="1446261"/>
            <a:ext cx="3173500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4000" b="1" spc="0" dirty="0">
                <a:solidFill>
                  <a:schemeClr val="accent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2</a:t>
            </a: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</a:t>
            </a:r>
            <a:r>
              <a:rPr lang="zh-CN" altLang="en-US" sz="4000" b="1" spc="0" dirty="0">
                <a:solidFill>
                  <a:schemeClr val="accent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贴图变换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2" name="iSHEJI-5">
            <a:extLst>
              <a:ext uri="{FF2B5EF4-FFF2-40B4-BE49-F238E27FC236}">
                <a16:creationId xmlns:a16="http://schemas.microsoft.com/office/drawing/2014/main" id="{93701614-F50E-D2E9-A630-609D027BDE79}"/>
              </a:ext>
            </a:extLst>
          </p:cNvPr>
          <p:cNvSpPr txBox="1"/>
          <p:nvPr/>
        </p:nvSpPr>
        <p:spPr>
          <a:xfrm>
            <a:off x="1191213" y="2166557"/>
            <a:ext cx="5218463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其实就是完整版的变换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</a:t>
            </a:r>
            <a:r>
              <a:rPr lang="zh-CN" altLang="en-US" sz="1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缩放旋转平移</a:t>
            </a:r>
            <a:endParaRPr lang="en-US" altLang="zh-CN" sz="1800" b="1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7912C99-A17A-1A74-6CFE-23D0F63EA2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1213" y="2779144"/>
            <a:ext cx="2430876" cy="2394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804218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en-US" altLang="zh-CN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UV</a:t>
            </a:r>
            <a:r>
              <a:rPr lang="zh-CN" altLang="en-US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变换</a:t>
            </a: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025639" y="1446261"/>
            <a:ext cx="3173500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4000" b="1" spc="0" dirty="0">
                <a:solidFill>
                  <a:schemeClr val="accent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2</a:t>
            </a: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</a:t>
            </a:r>
            <a:r>
              <a:rPr lang="zh-CN" altLang="en-US" sz="4000" b="1" spc="0" dirty="0">
                <a:solidFill>
                  <a:schemeClr val="accent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贴图变换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2" name="iSHEJI-5">
            <a:extLst>
              <a:ext uri="{FF2B5EF4-FFF2-40B4-BE49-F238E27FC236}">
                <a16:creationId xmlns:a16="http://schemas.microsoft.com/office/drawing/2014/main" id="{93701614-F50E-D2E9-A630-609D027BDE79}"/>
              </a:ext>
            </a:extLst>
          </p:cNvPr>
          <p:cNvSpPr txBox="1"/>
          <p:nvPr/>
        </p:nvSpPr>
        <p:spPr>
          <a:xfrm>
            <a:off x="1191213" y="2166557"/>
            <a:ext cx="5218463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其实就是完整版的变换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</a:t>
            </a:r>
            <a:r>
              <a:rPr lang="zh-CN" altLang="en-US" sz="1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缩放旋转平移</a:t>
            </a:r>
            <a:endParaRPr lang="en-US" altLang="zh-CN" sz="1800" b="1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7912C99-A17A-1A74-6CFE-23D0F63EA2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1213" y="2779144"/>
            <a:ext cx="2430876" cy="2394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iSHEJI-5">
            <a:extLst>
              <a:ext uri="{FF2B5EF4-FFF2-40B4-BE49-F238E27FC236}">
                <a16:creationId xmlns:a16="http://schemas.microsoft.com/office/drawing/2014/main" id="{97430905-2815-B7F5-1831-7BC8412E935D}"/>
              </a:ext>
            </a:extLst>
          </p:cNvPr>
          <p:cNvSpPr txBox="1"/>
          <p:nvPr/>
        </p:nvSpPr>
        <p:spPr>
          <a:xfrm>
            <a:off x="3800444" y="2779144"/>
            <a:ext cx="5218463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1800" b="1" spc="0" dirty="0">
                <a:solidFill>
                  <a:srgbClr val="00206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问题</a:t>
            </a:r>
            <a:r>
              <a:rPr lang="en-US" altLang="zh-CN" sz="1800" b="1" spc="0" dirty="0">
                <a:solidFill>
                  <a:srgbClr val="00206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1</a:t>
            </a:r>
            <a:r>
              <a:rPr lang="zh-CN" altLang="en-US" sz="1800" b="1" spc="0" dirty="0">
                <a:solidFill>
                  <a:srgbClr val="00206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：原点</a:t>
            </a:r>
            <a:endParaRPr lang="en-US" altLang="zh-CN" sz="1800" b="1" spc="0" dirty="0">
              <a:solidFill>
                <a:srgbClr val="00206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zh-CN" altLang="en-US" sz="1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默认旋转原点</a:t>
            </a:r>
            <a:r>
              <a:rPr lang="en-US" altLang="zh-CN" sz="1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---(0,0)</a:t>
            </a:r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C315E318-36DC-63D6-A28C-D77CB372B5D3}"/>
              </a:ext>
            </a:extLst>
          </p:cNvPr>
          <p:cNvSpPr/>
          <p:nvPr/>
        </p:nvSpPr>
        <p:spPr>
          <a:xfrm>
            <a:off x="1997478" y="4221335"/>
            <a:ext cx="155358" cy="1553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826745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en-US" altLang="zh-CN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UV</a:t>
            </a:r>
            <a:r>
              <a:rPr lang="zh-CN" altLang="en-US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变换</a:t>
            </a: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025639" y="1446261"/>
            <a:ext cx="3173500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4000" b="1" spc="0" dirty="0">
                <a:solidFill>
                  <a:schemeClr val="accent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2</a:t>
            </a: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</a:t>
            </a:r>
            <a:r>
              <a:rPr lang="zh-CN" altLang="en-US" sz="4000" b="1" spc="0" dirty="0">
                <a:solidFill>
                  <a:schemeClr val="accent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贴图变换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2" name="iSHEJI-5">
            <a:extLst>
              <a:ext uri="{FF2B5EF4-FFF2-40B4-BE49-F238E27FC236}">
                <a16:creationId xmlns:a16="http://schemas.microsoft.com/office/drawing/2014/main" id="{93701614-F50E-D2E9-A630-609D027BDE79}"/>
              </a:ext>
            </a:extLst>
          </p:cNvPr>
          <p:cNvSpPr txBox="1"/>
          <p:nvPr/>
        </p:nvSpPr>
        <p:spPr>
          <a:xfrm>
            <a:off x="1191213" y="2166557"/>
            <a:ext cx="5218463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其实就是完整版的变换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</a:t>
            </a:r>
            <a:r>
              <a:rPr lang="zh-CN" altLang="en-US" sz="1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缩放旋转平移</a:t>
            </a:r>
            <a:endParaRPr lang="en-US" altLang="zh-CN" sz="1800" b="1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7912C99-A17A-1A74-6CFE-23D0F63EA2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1213" y="2779144"/>
            <a:ext cx="2430876" cy="2394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iSHEJI-5">
            <a:extLst>
              <a:ext uri="{FF2B5EF4-FFF2-40B4-BE49-F238E27FC236}">
                <a16:creationId xmlns:a16="http://schemas.microsoft.com/office/drawing/2014/main" id="{97430905-2815-B7F5-1831-7BC8412E935D}"/>
              </a:ext>
            </a:extLst>
          </p:cNvPr>
          <p:cNvSpPr txBox="1"/>
          <p:nvPr/>
        </p:nvSpPr>
        <p:spPr>
          <a:xfrm>
            <a:off x="3800444" y="2779144"/>
            <a:ext cx="621356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1800" b="1" spc="0" dirty="0">
                <a:solidFill>
                  <a:srgbClr val="00206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问题</a:t>
            </a:r>
            <a:r>
              <a:rPr lang="en-US" altLang="zh-CN" sz="1800" b="1" spc="0" dirty="0">
                <a:solidFill>
                  <a:srgbClr val="00206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1</a:t>
            </a:r>
            <a:r>
              <a:rPr lang="zh-CN" altLang="en-US" sz="1800" b="1" spc="0" dirty="0">
                <a:solidFill>
                  <a:srgbClr val="00206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：原点</a:t>
            </a:r>
            <a:endParaRPr lang="en-US" altLang="zh-CN" sz="1800" b="1" spc="0" dirty="0">
              <a:solidFill>
                <a:srgbClr val="00206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默认旋转原点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---(0,0)</a:t>
            </a:r>
          </a:p>
          <a:p>
            <a:pPr lvl="0">
              <a:defRPr/>
            </a:pPr>
            <a:r>
              <a:rPr lang="zh-CN" altLang="en-US" sz="1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中心旋转原点</a:t>
            </a:r>
            <a:r>
              <a:rPr lang="en-US" altLang="zh-CN" sz="1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---(0.5,0.5)	</a:t>
            </a:r>
            <a:r>
              <a:rPr lang="zh-CN" altLang="en-US" sz="18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需要将该点放在</a:t>
            </a:r>
            <a:r>
              <a:rPr lang="en-US" altLang="zh-CN" sz="18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(0,0)</a:t>
            </a:r>
            <a:r>
              <a:rPr lang="zh-CN" altLang="en-US" sz="18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处</a:t>
            </a:r>
            <a:endParaRPr lang="en-US" altLang="zh-CN" sz="1800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C315E318-36DC-63D6-A28C-D77CB372B5D3}"/>
              </a:ext>
            </a:extLst>
          </p:cNvPr>
          <p:cNvSpPr/>
          <p:nvPr/>
        </p:nvSpPr>
        <p:spPr>
          <a:xfrm>
            <a:off x="2382240" y="3829870"/>
            <a:ext cx="155358" cy="1553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902307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en-US" altLang="zh-CN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UV</a:t>
            </a:r>
            <a:r>
              <a:rPr lang="zh-CN" altLang="en-US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变换</a:t>
            </a: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025639" y="1446261"/>
            <a:ext cx="3173500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4000" b="1" spc="0" dirty="0">
                <a:solidFill>
                  <a:schemeClr val="accent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2</a:t>
            </a: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</a:t>
            </a:r>
            <a:r>
              <a:rPr lang="zh-CN" altLang="en-US" sz="4000" b="1" spc="0" dirty="0">
                <a:solidFill>
                  <a:schemeClr val="accent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贴图变换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2" name="iSHEJI-5">
            <a:extLst>
              <a:ext uri="{FF2B5EF4-FFF2-40B4-BE49-F238E27FC236}">
                <a16:creationId xmlns:a16="http://schemas.microsoft.com/office/drawing/2014/main" id="{93701614-F50E-D2E9-A630-609D027BDE79}"/>
              </a:ext>
            </a:extLst>
          </p:cNvPr>
          <p:cNvSpPr txBox="1"/>
          <p:nvPr/>
        </p:nvSpPr>
        <p:spPr>
          <a:xfrm>
            <a:off x="1191213" y="2166557"/>
            <a:ext cx="5218463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其实就是完整版的变换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</a:t>
            </a:r>
            <a:r>
              <a:rPr lang="zh-CN" altLang="en-US" sz="1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缩放旋转平移</a:t>
            </a:r>
            <a:endParaRPr lang="en-US" altLang="zh-CN" sz="1800" b="1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7912C99-A17A-1A74-6CFE-23D0F63EA2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1213" y="2779144"/>
            <a:ext cx="2430876" cy="2394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iSHEJI-5">
            <a:extLst>
              <a:ext uri="{FF2B5EF4-FFF2-40B4-BE49-F238E27FC236}">
                <a16:creationId xmlns:a16="http://schemas.microsoft.com/office/drawing/2014/main" id="{97430905-2815-B7F5-1831-7BC8412E935D}"/>
              </a:ext>
            </a:extLst>
          </p:cNvPr>
          <p:cNvSpPr txBox="1"/>
          <p:nvPr/>
        </p:nvSpPr>
        <p:spPr>
          <a:xfrm>
            <a:off x="3800443" y="2779144"/>
            <a:ext cx="7200341" cy="166199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1800" b="1" spc="0" dirty="0">
                <a:solidFill>
                  <a:srgbClr val="00206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问题</a:t>
            </a:r>
            <a:r>
              <a:rPr lang="en-US" altLang="zh-CN" sz="1800" b="1" spc="0" dirty="0">
                <a:solidFill>
                  <a:srgbClr val="00206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1</a:t>
            </a:r>
            <a:r>
              <a:rPr lang="zh-CN" altLang="en-US" sz="1800" b="1" spc="0" dirty="0">
                <a:solidFill>
                  <a:srgbClr val="00206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：原点</a:t>
            </a:r>
            <a:endParaRPr lang="en-US" altLang="zh-CN" sz="1800" b="1" spc="0" dirty="0">
              <a:solidFill>
                <a:srgbClr val="00206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默认旋转原点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---(0,0)</a:t>
            </a:r>
          </a:p>
          <a:p>
            <a:pPr lvl="0">
              <a:defRPr/>
            </a:pPr>
            <a:r>
              <a:rPr lang="zh-CN" altLang="en-US" sz="1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中心旋转原点</a:t>
            </a:r>
            <a:r>
              <a:rPr lang="en-US" altLang="zh-CN" sz="1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---(0.5,0.5)	</a:t>
            </a:r>
            <a:r>
              <a:rPr lang="zh-CN" altLang="en-US" sz="18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需要将该点放在</a:t>
            </a:r>
            <a:r>
              <a:rPr lang="en-US" altLang="zh-CN" sz="18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(0,0)</a:t>
            </a:r>
            <a:r>
              <a:rPr lang="zh-CN" altLang="en-US" sz="18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处</a:t>
            </a:r>
            <a:r>
              <a:rPr lang="en-US" altLang="zh-CN" sz="18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	</a:t>
            </a:r>
            <a:r>
              <a:rPr lang="zh-CN" altLang="en-US" sz="18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还要移回去</a:t>
            </a:r>
            <a:endParaRPr lang="en-US" altLang="zh-CN" sz="1800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endParaRPr lang="en-US" altLang="zh-CN" sz="1800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endParaRPr lang="en-US" altLang="zh-CN" sz="1800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zh-CN" altLang="en-US" sz="1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有：</a:t>
            </a:r>
            <a:r>
              <a:rPr lang="en-US" altLang="zh-CN" sz="1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uv-float2(</a:t>
            </a:r>
            <a:r>
              <a:rPr lang="en-US" altLang="zh-CN" sz="1800" b="1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x,y</a:t>
            </a:r>
            <a:r>
              <a:rPr lang="en-US" altLang="zh-CN" sz="1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)</a:t>
            </a:r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C315E318-36DC-63D6-A28C-D77CB372B5D3}"/>
              </a:ext>
            </a:extLst>
          </p:cNvPr>
          <p:cNvSpPr/>
          <p:nvPr/>
        </p:nvSpPr>
        <p:spPr>
          <a:xfrm>
            <a:off x="2382240" y="3829870"/>
            <a:ext cx="155358" cy="1553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C0D08F42-F9B6-6205-C8E0-E24459829D20}"/>
              </a:ext>
            </a:extLst>
          </p:cNvPr>
          <p:cNvCxnSpPr>
            <a:cxnSpLocks/>
          </p:cNvCxnSpPr>
          <p:nvPr/>
        </p:nvCxnSpPr>
        <p:spPr>
          <a:xfrm>
            <a:off x="5099895" y="4431065"/>
            <a:ext cx="0" cy="742492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iSHEJI-5">
            <a:extLst>
              <a:ext uri="{FF2B5EF4-FFF2-40B4-BE49-F238E27FC236}">
                <a16:creationId xmlns:a16="http://schemas.microsoft.com/office/drawing/2014/main" id="{4A04841D-7818-78EA-125B-A61E25B92E01}"/>
              </a:ext>
            </a:extLst>
          </p:cNvPr>
          <p:cNvSpPr txBox="1"/>
          <p:nvPr/>
        </p:nvSpPr>
        <p:spPr>
          <a:xfrm>
            <a:off x="4882720" y="5243063"/>
            <a:ext cx="621435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18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原点</a:t>
            </a:r>
            <a:endParaRPr lang="en-US" altLang="zh-CN" sz="1800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4478787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en-US" altLang="zh-CN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UV</a:t>
            </a:r>
            <a:r>
              <a:rPr lang="zh-CN" altLang="en-US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变换</a:t>
            </a: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025639" y="1446261"/>
            <a:ext cx="3173500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4000" b="1" spc="0" dirty="0">
                <a:solidFill>
                  <a:schemeClr val="accent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2</a:t>
            </a: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</a:t>
            </a:r>
            <a:r>
              <a:rPr lang="zh-CN" altLang="en-US" sz="4000" b="1" spc="0" dirty="0">
                <a:solidFill>
                  <a:schemeClr val="accent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贴图变换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2" name="iSHEJI-5">
            <a:extLst>
              <a:ext uri="{FF2B5EF4-FFF2-40B4-BE49-F238E27FC236}">
                <a16:creationId xmlns:a16="http://schemas.microsoft.com/office/drawing/2014/main" id="{93701614-F50E-D2E9-A630-609D027BDE79}"/>
              </a:ext>
            </a:extLst>
          </p:cNvPr>
          <p:cNvSpPr txBox="1"/>
          <p:nvPr/>
        </p:nvSpPr>
        <p:spPr>
          <a:xfrm>
            <a:off x="1191213" y="2166557"/>
            <a:ext cx="5218463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其实就是完整版的变换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</a:t>
            </a:r>
            <a:r>
              <a:rPr lang="zh-CN" altLang="en-US" sz="1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缩放旋转平移</a:t>
            </a:r>
            <a:endParaRPr lang="en-US" altLang="zh-CN" sz="1800" b="1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7912C99-A17A-1A74-6CFE-23D0F63EA2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1213" y="2779144"/>
            <a:ext cx="2430876" cy="2394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iSHEJI-5">
            <a:extLst>
              <a:ext uri="{FF2B5EF4-FFF2-40B4-BE49-F238E27FC236}">
                <a16:creationId xmlns:a16="http://schemas.microsoft.com/office/drawing/2014/main" id="{97430905-2815-B7F5-1831-7BC8412E935D}"/>
              </a:ext>
            </a:extLst>
          </p:cNvPr>
          <p:cNvSpPr txBox="1"/>
          <p:nvPr/>
        </p:nvSpPr>
        <p:spPr>
          <a:xfrm>
            <a:off x="3800443" y="2779144"/>
            <a:ext cx="7200341" cy="22159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1800" b="1" spc="0" dirty="0">
                <a:solidFill>
                  <a:srgbClr val="00206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问题</a:t>
            </a:r>
            <a:r>
              <a:rPr lang="en-US" altLang="zh-CN" sz="1800" b="1" spc="0" dirty="0">
                <a:solidFill>
                  <a:srgbClr val="00206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2</a:t>
            </a:r>
            <a:r>
              <a:rPr lang="zh-CN" altLang="en-US" sz="1800" b="1" spc="0" dirty="0">
                <a:solidFill>
                  <a:srgbClr val="00206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：需要的操作</a:t>
            </a:r>
            <a:endParaRPr lang="en-US" altLang="zh-CN" sz="1800" b="1" spc="0" dirty="0">
              <a:solidFill>
                <a:srgbClr val="00206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正常顺序为缩放旋转平移，</a:t>
            </a:r>
            <a:endParaRPr lang="en-US" altLang="zh-CN" sz="1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在此之前应该将贴图原点置于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(0,0)</a:t>
            </a:r>
          </a:p>
          <a:p>
            <a:pPr lvl="0">
              <a:defRPr/>
            </a:pPr>
            <a:endParaRPr lang="en-US" altLang="zh-CN" sz="1800" b="1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zh-CN" altLang="en-US" sz="1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所以是：</a:t>
            </a:r>
            <a:endParaRPr lang="en-US" altLang="zh-CN" sz="1800" b="1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先移到原点，</a:t>
            </a:r>
            <a:endParaRPr lang="en-US" altLang="zh-CN" sz="1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再缩放旋转平移，</a:t>
            </a:r>
            <a:endParaRPr lang="en-US" altLang="zh-CN" sz="1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最后移回去</a:t>
            </a:r>
            <a:endParaRPr lang="en-US" altLang="zh-CN" sz="1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C315E318-36DC-63D6-A28C-D77CB372B5D3}"/>
              </a:ext>
            </a:extLst>
          </p:cNvPr>
          <p:cNvSpPr/>
          <p:nvPr/>
        </p:nvSpPr>
        <p:spPr>
          <a:xfrm>
            <a:off x="2382240" y="3829870"/>
            <a:ext cx="155358" cy="1553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649296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en-US" altLang="zh-CN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UV</a:t>
            </a:r>
            <a:r>
              <a:rPr lang="zh-CN" altLang="en-US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变换</a:t>
            </a: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025639" y="1446261"/>
            <a:ext cx="3173500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4000" b="1" spc="0" dirty="0">
                <a:solidFill>
                  <a:schemeClr val="accent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2</a:t>
            </a: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</a:t>
            </a:r>
            <a:r>
              <a:rPr lang="zh-CN" altLang="en-US" sz="4000" b="1" spc="0" dirty="0">
                <a:solidFill>
                  <a:schemeClr val="accent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贴图变换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2" name="iSHEJI-5">
            <a:extLst>
              <a:ext uri="{FF2B5EF4-FFF2-40B4-BE49-F238E27FC236}">
                <a16:creationId xmlns:a16="http://schemas.microsoft.com/office/drawing/2014/main" id="{93701614-F50E-D2E9-A630-609D027BDE79}"/>
              </a:ext>
            </a:extLst>
          </p:cNvPr>
          <p:cNvSpPr txBox="1"/>
          <p:nvPr/>
        </p:nvSpPr>
        <p:spPr>
          <a:xfrm>
            <a:off x="1191213" y="2166557"/>
            <a:ext cx="5218463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其实就是完整版的变换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</a:t>
            </a:r>
            <a:r>
              <a:rPr lang="zh-CN" altLang="en-US" sz="1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缩放旋转平移</a:t>
            </a:r>
            <a:endParaRPr lang="en-US" altLang="zh-CN" sz="1800" b="1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7912C99-A17A-1A74-6CFE-23D0F63EA2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1213" y="2779144"/>
            <a:ext cx="2430876" cy="2394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椭圆 3">
            <a:extLst>
              <a:ext uri="{FF2B5EF4-FFF2-40B4-BE49-F238E27FC236}">
                <a16:creationId xmlns:a16="http://schemas.microsoft.com/office/drawing/2014/main" id="{C315E318-36DC-63D6-A28C-D77CB372B5D3}"/>
              </a:ext>
            </a:extLst>
          </p:cNvPr>
          <p:cNvSpPr/>
          <p:nvPr/>
        </p:nvSpPr>
        <p:spPr>
          <a:xfrm>
            <a:off x="2382240" y="3829870"/>
            <a:ext cx="155358" cy="15535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B155575-30E9-20A4-02A0-6662A4E72C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9138" y="2779144"/>
            <a:ext cx="4918317" cy="3460626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9EC921AF-976C-7279-BB8C-A3B9E4962069}"/>
              </a:ext>
            </a:extLst>
          </p:cNvPr>
          <p:cNvSpPr/>
          <p:nvPr/>
        </p:nvSpPr>
        <p:spPr>
          <a:xfrm>
            <a:off x="4163626" y="5164679"/>
            <a:ext cx="5024761" cy="23818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iSHEJI-5">
            <a:extLst>
              <a:ext uri="{FF2B5EF4-FFF2-40B4-BE49-F238E27FC236}">
                <a16:creationId xmlns:a16="http://schemas.microsoft.com/office/drawing/2014/main" id="{13629C78-5C18-7CAD-B0AA-8F1958E2D14E}"/>
              </a:ext>
            </a:extLst>
          </p:cNvPr>
          <p:cNvSpPr txBox="1"/>
          <p:nvPr/>
        </p:nvSpPr>
        <p:spPr>
          <a:xfrm>
            <a:off x="9286044" y="5125862"/>
            <a:ext cx="22726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18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正常来说不需要</a:t>
            </a:r>
            <a:endParaRPr lang="en-US" altLang="zh-CN" sz="1800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683060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基础</a:t>
            </a: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025638" y="1446261"/>
            <a:ext cx="4940155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变换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832D074-02C2-EE13-7830-E123261CBD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638" y="2406861"/>
            <a:ext cx="4762500" cy="1838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4D6D8C5-035D-A66D-7843-3347128007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2111" y="2564792"/>
            <a:ext cx="1216057" cy="972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D3CBDC8F-14ED-3777-ABFF-9FEE7AE84D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2112" y="3737984"/>
            <a:ext cx="3962517" cy="1014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iSHEJI-5">
            <a:extLst>
              <a:ext uri="{FF2B5EF4-FFF2-40B4-BE49-F238E27FC236}">
                <a16:creationId xmlns:a16="http://schemas.microsoft.com/office/drawing/2014/main" id="{D23F95BD-ED35-624A-65A7-A482C4633F29}"/>
              </a:ext>
            </a:extLst>
          </p:cNvPr>
          <p:cNvSpPr txBox="1"/>
          <p:nvPr/>
        </p:nvSpPr>
        <p:spPr>
          <a:xfrm>
            <a:off x="2416873" y="4374789"/>
            <a:ext cx="1980030" cy="70788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 algn="ctr">
              <a:defRPr/>
            </a:pPr>
            <a:r>
              <a:rPr lang="zh-CN" altLang="en-US" sz="2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缩放</a:t>
            </a:r>
            <a:r>
              <a:rPr lang="en-US" altLang="zh-CN" sz="2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Scale</a:t>
            </a:r>
          </a:p>
          <a:p>
            <a:pPr lvl="0" algn="ctr">
              <a:defRPr/>
            </a:pP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均匀</a:t>
            </a:r>
          </a:p>
        </p:txBody>
      </p:sp>
    </p:spTree>
    <p:extLst>
      <p:ext uri="{BB962C8B-B14F-4D97-AF65-F5344CB8AC3E}">
        <p14:creationId xmlns:p14="http://schemas.microsoft.com/office/powerpoint/2010/main" val="416172857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en-US" altLang="zh-CN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UV</a:t>
            </a:r>
            <a:r>
              <a:rPr lang="zh-CN" altLang="en-US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变换</a:t>
            </a: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025639" y="1446261"/>
            <a:ext cx="3173500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4000" b="1" spc="0" dirty="0">
                <a:solidFill>
                  <a:schemeClr val="accent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2</a:t>
            </a: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</a:t>
            </a:r>
            <a:r>
              <a:rPr lang="zh-CN" altLang="en-US" sz="4000" b="1" spc="0" dirty="0">
                <a:solidFill>
                  <a:schemeClr val="accent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贴图变换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2" name="iSHEJI-5">
            <a:extLst>
              <a:ext uri="{FF2B5EF4-FFF2-40B4-BE49-F238E27FC236}">
                <a16:creationId xmlns:a16="http://schemas.microsoft.com/office/drawing/2014/main" id="{93701614-F50E-D2E9-A630-609D027BDE79}"/>
              </a:ext>
            </a:extLst>
          </p:cNvPr>
          <p:cNvSpPr txBox="1"/>
          <p:nvPr/>
        </p:nvSpPr>
        <p:spPr>
          <a:xfrm>
            <a:off x="1191213" y="2166557"/>
            <a:ext cx="5218463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其实就是完整版的变换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</a:t>
            </a:r>
            <a:r>
              <a:rPr lang="zh-CN" altLang="en-US" sz="1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缩放旋转平移</a:t>
            </a:r>
            <a:endParaRPr lang="en-US" altLang="zh-CN" sz="1800" b="1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B155575-30E9-20A4-02A0-6662A4E72C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964" y="2684132"/>
            <a:ext cx="4918317" cy="3460626"/>
          </a:xfrm>
          <a:prstGeom prst="rect">
            <a:avLst/>
          </a:prstGeom>
        </p:spPr>
      </p:pic>
      <p:sp>
        <p:nvSpPr>
          <p:cNvPr id="3" name="iSHEJI-5">
            <a:extLst>
              <a:ext uri="{FF2B5EF4-FFF2-40B4-BE49-F238E27FC236}">
                <a16:creationId xmlns:a16="http://schemas.microsoft.com/office/drawing/2014/main" id="{29B21196-1C6A-65E0-AE43-0078638A9AF2}"/>
              </a:ext>
            </a:extLst>
          </p:cNvPr>
          <p:cNvSpPr txBox="1"/>
          <p:nvPr/>
        </p:nvSpPr>
        <p:spPr>
          <a:xfrm>
            <a:off x="5815674" y="2684132"/>
            <a:ext cx="5281413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1800" b="1" spc="0" dirty="0">
                <a:solidFill>
                  <a:srgbClr val="00206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问题</a:t>
            </a:r>
            <a:r>
              <a:rPr lang="en-US" altLang="zh-CN" sz="1800" b="1" spc="0" dirty="0">
                <a:solidFill>
                  <a:srgbClr val="00206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1</a:t>
            </a:r>
            <a:r>
              <a:rPr lang="zh-CN" altLang="en-US" sz="1800" b="1" spc="0" dirty="0">
                <a:solidFill>
                  <a:srgbClr val="00206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：</a:t>
            </a:r>
            <a:r>
              <a:rPr lang="en-US" altLang="zh-CN" sz="1800" b="1" spc="0" dirty="0" err="1">
                <a:solidFill>
                  <a:srgbClr val="00206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o.uv</a:t>
            </a:r>
            <a:r>
              <a:rPr lang="en-US" altLang="zh-CN" sz="1800" b="1" spc="0" dirty="0">
                <a:solidFill>
                  <a:srgbClr val="00206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 -= _Translation</a:t>
            </a:r>
            <a:r>
              <a:rPr lang="zh-CN" altLang="en-US" sz="1800" b="1" spc="0" dirty="0">
                <a:solidFill>
                  <a:srgbClr val="00206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，为什么是</a:t>
            </a:r>
            <a:r>
              <a:rPr lang="en-US" altLang="zh-CN" sz="1800" b="1" spc="0" dirty="0">
                <a:solidFill>
                  <a:srgbClr val="00206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-=</a:t>
            </a:r>
          </a:p>
          <a:p>
            <a:pPr lvl="0">
              <a:defRPr/>
            </a:pPr>
            <a:endParaRPr lang="en-US" altLang="zh-CN" sz="1800" b="1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因为符合人的思维方式：</a:t>
            </a:r>
            <a:endParaRPr lang="en-US" altLang="zh-CN" sz="1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正的向右，负的向左</a:t>
            </a:r>
            <a:endParaRPr lang="en-US" altLang="zh-CN" sz="1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0496458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en-US" altLang="zh-CN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UV</a:t>
            </a:r>
            <a:r>
              <a:rPr lang="zh-CN" altLang="en-US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变换</a:t>
            </a: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025639" y="1446261"/>
            <a:ext cx="3173500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4000" b="1" spc="0" dirty="0">
                <a:solidFill>
                  <a:schemeClr val="accent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2</a:t>
            </a: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</a:t>
            </a:r>
            <a:r>
              <a:rPr lang="zh-CN" altLang="en-US" sz="4000" b="1" spc="0" dirty="0">
                <a:solidFill>
                  <a:schemeClr val="accent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贴图变换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2" name="iSHEJI-5">
            <a:extLst>
              <a:ext uri="{FF2B5EF4-FFF2-40B4-BE49-F238E27FC236}">
                <a16:creationId xmlns:a16="http://schemas.microsoft.com/office/drawing/2014/main" id="{93701614-F50E-D2E9-A630-609D027BDE79}"/>
              </a:ext>
            </a:extLst>
          </p:cNvPr>
          <p:cNvSpPr txBox="1"/>
          <p:nvPr/>
        </p:nvSpPr>
        <p:spPr>
          <a:xfrm>
            <a:off x="1191213" y="2166557"/>
            <a:ext cx="5218463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其实就是完整版的变换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</a:t>
            </a:r>
            <a:r>
              <a:rPr lang="zh-CN" altLang="en-US" sz="1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缩放旋转平移</a:t>
            </a:r>
            <a:endParaRPr lang="en-US" altLang="zh-CN" sz="1800" b="1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B155575-30E9-20A4-02A0-6662A4E72C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964" y="2684132"/>
            <a:ext cx="4918317" cy="3460626"/>
          </a:xfrm>
          <a:prstGeom prst="rect">
            <a:avLst/>
          </a:prstGeom>
        </p:spPr>
      </p:pic>
      <p:sp>
        <p:nvSpPr>
          <p:cNvPr id="3" name="iSHEJI-5">
            <a:extLst>
              <a:ext uri="{FF2B5EF4-FFF2-40B4-BE49-F238E27FC236}">
                <a16:creationId xmlns:a16="http://schemas.microsoft.com/office/drawing/2014/main" id="{29B21196-1C6A-65E0-AE43-0078638A9AF2}"/>
              </a:ext>
            </a:extLst>
          </p:cNvPr>
          <p:cNvSpPr txBox="1"/>
          <p:nvPr/>
        </p:nvSpPr>
        <p:spPr>
          <a:xfrm>
            <a:off x="5815674" y="2684132"/>
            <a:ext cx="5281413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1800" b="1" spc="0" dirty="0">
                <a:solidFill>
                  <a:srgbClr val="00206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问题</a:t>
            </a:r>
            <a:r>
              <a:rPr lang="en-US" altLang="zh-CN" sz="1800" b="1" spc="0" dirty="0">
                <a:solidFill>
                  <a:srgbClr val="00206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2</a:t>
            </a:r>
            <a:r>
              <a:rPr lang="zh-CN" altLang="en-US" sz="1800" b="1" spc="0" dirty="0">
                <a:solidFill>
                  <a:srgbClr val="00206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：平移操作的顺序</a:t>
            </a:r>
            <a:endParaRPr lang="en-US" altLang="zh-CN" sz="1800" b="1" spc="0" dirty="0">
              <a:solidFill>
                <a:srgbClr val="00206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endParaRPr lang="en-US" altLang="zh-CN" sz="1800" b="1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无所谓，</a:t>
            </a:r>
            <a:endParaRPr lang="en-US" altLang="zh-CN" sz="1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zh-CN" altLang="en-US" sz="1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平移的本质</a:t>
            </a:r>
            <a:r>
              <a:rPr lang="en-US" altLang="zh-CN" sz="1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</a:t>
            </a:r>
            <a:r>
              <a:rPr lang="zh-CN" altLang="en-US" sz="1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加减法</a:t>
            </a:r>
            <a:endParaRPr lang="en-US" altLang="zh-CN" sz="1800" b="1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9852627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en-US" altLang="zh-CN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UV</a:t>
            </a:r>
            <a:r>
              <a:rPr lang="zh-CN" altLang="en-US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变换</a:t>
            </a: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025639" y="1446261"/>
            <a:ext cx="3173500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4000" b="1" spc="0" dirty="0">
                <a:solidFill>
                  <a:schemeClr val="accent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2</a:t>
            </a: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</a:t>
            </a:r>
            <a:r>
              <a:rPr lang="zh-CN" altLang="en-US" sz="4000" b="1" spc="0" dirty="0">
                <a:solidFill>
                  <a:schemeClr val="accent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贴图变换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2" name="iSHEJI-5">
            <a:extLst>
              <a:ext uri="{FF2B5EF4-FFF2-40B4-BE49-F238E27FC236}">
                <a16:creationId xmlns:a16="http://schemas.microsoft.com/office/drawing/2014/main" id="{93701614-F50E-D2E9-A630-609D027BDE79}"/>
              </a:ext>
            </a:extLst>
          </p:cNvPr>
          <p:cNvSpPr txBox="1"/>
          <p:nvPr/>
        </p:nvSpPr>
        <p:spPr>
          <a:xfrm>
            <a:off x="1191213" y="2166557"/>
            <a:ext cx="5218463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其实就是完整版的变换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</a:t>
            </a:r>
            <a:r>
              <a:rPr lang="zh-CN" altLang="en-US" sz="1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缩放旋转平移</a:t>
            </a:r>
            <a:endParaRPr lang="en-US" altLang="zh-CN" sz="1800" b="1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B155575-30E9-20A4-02A0-6662A4E72C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964" y="2684132"/>
            <a:ext cx="4918317" cy="3460626"/>
          </a:xfrm>
          <a:prstGeom prst="rect">
            <a:avLst/>
          </a:prstGeom>
        </p:spPr>
      </p:pic>
      <p:sp>
        <p:nvSpPr>
          <p:cNvPr id="3" name="iSHEJI-5">
            <a:extLst>
              <a:ext uri="{FF2B5EF4-FFF2-40B4-BE49-F238E27FC236}">
                <a16:creationId xmlns:a16="http://schemas.microsoft.com/office/drawing/2014/main" id="{29B21196-1C6A-65E0-AE43-0078638A9AF2}"/>
              </a:ext>
            </a:extLst>
          </p:cNvPr>
          <p:cNvSpPr txBox="1"/>
          <p:nvPr/>
        </p:nvSpPr>
        <p:spPr>
          <a:xfrm>
            <a:off x="5815674" y="2684132"/>
            <a:ext cx="6153009" cy="38779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1800" b="1" spc="0" dirty="0">
                <a:solidFill>
                  <a:srgbClr val="00206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问题</a:t>
            </a:r>
            <a:r>
              <a:rPr lang="en-US" altLang="zh-CN" sz="1800" b="1" spc="0" dirty="0">
                <a:solidFill>
                  <a:srgbClr val="00206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3</a:t>
            </a:r>
            <a:r>
              <a:rPr lang="zh-CN" altLang="en-US" sz="1800" b="1" spc="0" dirty="0">
                <a:solidFill>
                  <a:srgbClr val="00206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：</a:t>
            </a:r>
            <a:r>
              <a:rPr lang="en-US" altLang="zh-CN" sz="1800" b="1" spc="0" dirty="0">
                <a:solidFill>
                  <a:srgbClr val="00206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_Translation</a:t>
            </a:r>
            <a:r>
              <a:rPr lang="zh-CN" altLang="en-US" sz="1800" b="1" spc="0" dirty="0">
                <a:solidFill>
                  <a:srgbClr val="00206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的方向</a:t>
            </a:r>
            <a:endParaRPr lang="en-US" altLang="zh-CN" sz="1800" b="1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endParaRPr lang="en-US" altLang="zh-CN" sz="1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endParaRPr lang="en-US" altLang="zh-CN" sz="1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endParaRPr lang="en-US" altLang="zh-CN" sz="1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endParaRPr lang="en-US" altLang="zh-CN" sz="1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endParaRPr lang="en-US" altLang="zh-CN" sz="1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endParaRPr lang="en-US" altLang="zh-CN" sz="1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endParaRPr lang="en-US" altLang="zh-CN" sz="1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由于坐标系被变换了，所以朝向也变换了</a:t>
            </a:r>
            <a:endParaRPr lang="en-US" altLang="zh-CN" sz="1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endParaRPr lang="en-US" altLang="zh-CN" sz="1800" b="1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en-US" altLang="zh-CN" sz="1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	</a:t>
            </a:r>
            <a:r>
              <a:rPr lang="zh-CN" altLang="en-US" sz="1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修复方法</a:t>
            </a:r>
            <a:endParaRPr lang="en-US" altLang="zh-CN" sz="1800" b="1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zh-CN" altLang="en-US" sz="1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理解：</a:t>
            </a:r>
            <a:endParaRPr lang="en-US" altLang="zh-CN" sz="1800" b="1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en-US" altLang="zh-CN" sz="1600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uv</a:t>
            </a:r>
            <a:r>
              <a:rPr lang="zh-CN" altLang="en-US" sz="16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是旋转过的，如果我们想要沿着原来</a:t>
            </a:r>
            <a:r>
              <a:rPr lang="en-US" altLang="zh-CN" sz="1600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uv</a:t>
            </a:r>
            <a:r>
              <a:rPr lang="zh-CN" altLang="en-US" sz="16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的朝向进行平移，那么我们的</a:t>
            </a:r>
            <a:r>
              <a:rPr lang="en-US" altLang="zh-CN" sz="16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_Translation</a:t>
            </a:r>
            <a:r>
              <a:rPr lang="zh-CN" altLang="en-US" sz="16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也需要经过同样的旋转使其方向一致</a:t>
            </a:r>
            <a:endParaRPr lang="en-US" altLang="zh-CN" sz="16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98665C4-7D19-7B55-4F77-BCBC07D23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0141" y="3149410"/>
            <a:ext cx="1549160" cy="1525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DE92454C-E0F3-A024-6F7B-91318C0E7273}"/>
              </a:ext>
            </a:extLst>
          </p:cNvPr>
          <p:cNvCxnSpPr>
            <a:cxnSpLocks/>
          </p:cNvCxnSpPr>
          <p:nvPr/>
        </p:nvCxnSpPr>
        <p:spPr>
          <a:xfrm flipH="1" flipV="1">
            <a:off x="5607281" y="5291091"/>
            <a:ext cx="971072" cy="275208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138133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en-US" altLang="zh-CN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UV</a:t>
            </a:r>
            <a:r>
              <a:rPr lang="zh-CN" altLang="en-US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变换</a:t>
            </a: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025639" y="1446261"/>
            <a:ext cx="3173500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4000" b="1" spc="0" dirty="0">
                <a:solidFill>
                  <a:schemeClr val="accent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2</a:t>
            </a: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</a:t>
            </a:r>
            <a:r>
              <a:rPr lang="zh-CN" altLang="en-US" sz="4000" b="1" spc="0" dirty="0">
                <a:solidFill>
                  <a:schemeClr val="accent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贴图变换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2" name="iSHEJI-5">
            <a:extLst>
              <a:ext uri="{FF2B5EF4-FFF2-40B4-BE49-F238E27FC236}">
                <a16:creationId xmlns:a16="http://schemas.microsoft.com/office/drawing/2014/main" id="{93701614-F50E-D2E9-A630-609D027BDE79}"/>
              </a:ext>
            </a:extLst>
          </p:cNvPr>
          <p:cNvSpPr txBox="1"/>
          <p:nvPr/>
        </p:nvSpPr>
        <p:spPr>
          <a:xfrm>
            <a:off x="1191213" y="2166557"/>
            <a:ext cx="5218463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其实就是完整版的变换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</a:t>
            </a:r>
            <a:r>
              <a:rPr lang="zh-CN" altLang="en-US" sz="1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缩放旋转平移</a:t>
            </a:r>
            <a:endParaRPr lang="en-US" altLang="zh-CN" sz="1800" b="1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B155575-30E9-20A4-02A0-6662A4E72C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964" y="2684132"/>
            <a:ext cx="4918317" cy="3460626"/>
          </a:xfrm>
          <a:prstGeom prst="rect">
            <a:avLst/>
          </a:prstGeom>
        </p:spPr>
      </p:pic>
      <p:sp>
        <p:nvSpPr>
          <p:cNvPr id="3" name="iSHEJI-5">
            <a:extLst>
              <a:ext uri="{FF2B5EF4-FFF2-40B4-BE49-F238E27FC236}">
                <a16:creationId xmlns:a16="http://schemas.microsoft.com/office/drawing/2014/main" id="{29B21196-1C6A-65E0-AE43-0078638A9AF2}"/>
              </a:ext>
            </a:extLst>
          </p:cNvPr>
          <p:cNvSpPr txBox="1"/>
          <p:nvPr/>
        </p:nvSpPr>
        <p:spPr>
          <a:xfrm>
            <a:off x="5815674" y="2684132"/>
            <a:ext cx="6153009" cy="38779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1800" b="1" spc="0" dirty="0">
                <a:solidFill>
                  <a:srgbClr val="00206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问题</a:t>
            </a:r>
            <a:r>
              <a:rPr lang="en-US" altLang="zh-CN" sz="1800" b="1" spc="0" dirty="0">
                <a:solidFill>
                  <a:srgbClr val="00206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3</a:t>
            </a:r>
            <a:r>
              <a:rPr lang="zh-CN" altLang="en-US" sz="1800" b="1" spc="0" dirty="0">
                <a:solidFill>
                  <a:srgbClr val="00206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：</a:t>
            </a:r>
            <a:r>
              <a:rPr lang="en-US" altLang="zh-CN" sz="1800" b="1" spc="0" dirty="0">
                <a:solidFill>
                  <a:srgbClr val="00206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_Translation</a:t>
            </a:r>
            <a:r>
              <a:rPr lang="zh-CN" altLang="en-US" sz="1800" b="1" spc="0" dirty="0">
                <a:solidFill>
                  <a:srgbClr val="00206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的方向</a:t>
            </a:r>
            <a:endParaRPr lang="en-US" altLang="zh-CN" sz="1800" b="1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endParaRPr lang="en-US" altLang="zh-CN" sz="1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endParaRPr lang="en-US" altLang="zh-CN" sz="1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endParaRPr lang="en-US" altLang="zh-CN" sz="1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endParaRPr lang="en-US" altLang="zh-CN" sz="1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endParaRPr lang="en-US" altLang="zh-CN" sz="1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endParaRPr lang="en-US" altLang="zh-CN" sz="1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endParaRPr lang="en-US" altLang="zh-CN" sz="1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由于坐标系被变换了，所以朝向也变换了</a:t>
            </a:r>
            <a:endParaRPr lang="en-US" altLang="zh-CN" sz="1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endParaRPr lang="en-US" altLang="zh-CN" sz="1800" b="1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en-US" altLang="zh-CN" sz="1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	</a:t>
            </a:r>
            <a:r>
              <a:rPr lang="zh-CN" altLang="en-US" sz="1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修复方法</a:t>
            </a:r>
            <a:endParaRPr lang="en-US" altLang="zh-CN" sz="1800" b="1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zh-CN" altLang="en-US" sz="1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理解：</a:t>
            </a:r>
            <a:endParaRPr lang="en-US" altLang="zh-CN" sz="1800" b="1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en-US" altLang="zh-CN" sz="1600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uv</a:t>
            </a:r>
            <a:r>
              <a:rPr lang="zh-CN" altLang="en-US" sz="16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是旋转过的，如果我们想要沿着原来</a:t>
            </a:r>
            <a:r>
              <a:rPr lang="en-US" altLang="zh-CN" sz="1600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uv</a:t>
            </a:r>
            <a:r>
              <a:rPr lang="zh-CN" altLang="en-US" sz="16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的朝向进行平移，那么我们的</a:t>
            </a:r>
            <a:r>
              <a:rPr lang="en-US" altLang="zh-CN" sz="16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_Translation</a:t>
            </a:r>
            <a:r>
              <a:rPr lang="zh-CN" altLang="en-US" sz="16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也需要经过同样的旋转使其方向一致</a:t>
            </a:r>
            <a:endParaRPr lang="en-US" altLang="zh-CN" sz="16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98665C4-7D19-7B55-4F77-BCBC07D23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0141" y="3149410"/>
            <a:ext cx="1549160" cy="1525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DE92454C-E0F3-A024-6F7B-91318C0E7273}"/>
              </a:ext>
            </a:extLst>
          </p:cNvPr>
          <p:cNvCxnSpPr>
            <a:cxnSpLocks/>
          </p:cNvCxnSpPr>
          <p:nvPr/>
        </p:nvCxnSpPr>
        <p:spPr>
          <a:xfrm flipH="1" flipV="1">
            <a:off x="5607281" y="5291091"/>
            <a:ext cx="971072" cy="275208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iSHEJI-5">
            <a:extLst>
              <a:ext uri="{FF2B5EF4-FFF2-40B4-BE49-F238E27FC236}">
                <a16:creationId xmlns:a16="http://schemas.microsoft.com/office/drawing/2014/main" id="{247A2A9A-0B83-2B3E-E988-84BF329E09DD}"/>
              </a:ext>
            </a:extLst>
          </p:cNvPr>
          <p:cNvSpPr txBox="1"/>
          <p:nvPr/>
        </p:nvSpPr>
        <p:spPr>
          <a:xfrm>
            <a:off x="5810141" y="1330046"/>
            <a:ext cx="61530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1800" b="1" spc="0" dirty="0">
                <a:solidFill>
                  <a:srgbClr val="00206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额外问题：为什么</a:t>
            </a:r>
            <a:r>
              <a:rPr lang="en-US" altLang="zh-CN" sz="1800" b="1" spc="0" dirty="0">
                <a:solidFill>
                  <a:srgbClr val="00206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_Translation</a:t>
            </a:r>
            <a:r>
              <a:rPr lang="zh-CN" altLang="en-US" sz="1800" b="1" spc="0" dirty="0">
                <a:solidFill>
                  <a:srgbClr val="00206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越大，速度越快</a:t>
            </a:r>
            <a:endParaRPr lang="en-US" altLang="zh-CN" sz="1800" b="1" spc="0" dirty="0">
              <a:solidFill>
                <a:srgbClr val="00206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因为贴图所展示的区域越来越远离旋转原点</a:t>
            </a:r>
            <a:endParaRPr lang="en-US" altLang="zh-CN" sz="1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9671842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en-US" altLang="zh-CN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UV</a:t>
            </a:r>
            <a:r>
              <a:rPr lang="zh-CN" altLang="en-US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变换</a:t>
            </a: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025639" y="1446261"/>
            <a:ext cx="3173500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4000" b="1" spc="0" dirty="0">
                <a:solidFill>
                  <a:schemeClr val="accent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2</a:t>
            </a: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</a:t>
            </a:r>
            <a:r>
              <a:rPr lang="zh-CN" altLang="en-US" sz="4000" b="1" spc="0" dirty="0">
                <a:solidFill>
                  <a:schemeClr val="accent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贴图变换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2" name="iSHEJI-5">
            <a:extLst>
              <a:ext uri="{FF2B5EF4-FFF2-40B4-BE49-F238E27FC236}">
                <a16:creationId xmlns:a16="http://schemas.microsoft.com/office/drawing/2014/main" id="{93701614-F50E-D2E9-A630-609D027BDE79}"/>
              </a:ext>
            </a:extLst>
          </p:cNvPr>
          <p:cNvSpPr txBox="1"/>
          <p:nvPr/>
        </p:nvSpPr>
        <p:spPr>
          <a:xfrm>
            <a:off x="1191213" y="2166557"/>
            <a:ext cx="5218463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其实就是完整版的变换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</a:t>
            </a:r>
            <a:r>
              <a:rPr lang="zh-CN" altLang="en-US" sz="1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缩放旋转平移</a:t>
            </a:r>
            <a:endParaRPr lang="en-US" altLang="zh-CN" sz="1800" b="1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B155575-30E9-20A4-02A0-6662A4E72C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964" y="2684132"/>
            <a:ext cx="4918317" cy="3460626"/>
          </a:xfrm>
          <a:prstGeom prst="rect">
            <a:avLst/>
          </a:prstGeom>
        </p:spPr>
      </p:pic>
      <p:sp>
        <p:nvSpPr>
          <p:cNvPr id="3" name="iSHEJI-5">
            <a:extLst>
              <a:ext uri="{FF2B5EF4-FFF2-40B4-BE49-F238E27FC236}">
                <a16:creationId xmlns:a16="http://schemas.microsoft.com/office/drawing/2014/main" id="{29B21196-1C6A-65E0-AE43-0078638A9AF2}"/>
              </a:ext>
            </a:extLst>
          </p:cNvPr>
          <p:cNvSpPr txBox="1"/>
          <p:nvPr/>
        </p:nvSpPr>
        <p:spPr>
          <a:xfrm>
            <a:off x="5815674" y="2684132"/>
            <a:ext cx="6153009" cy="27392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1800" b="1" spc="0" dirty="0">
                <a:solidFill>
                  <a:srgbClr val="00206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问题</a:t>
            </a:r>
            <a:r>
              <a:rPr lang="en-US" altLang="zh-CN" sz="1800" b="1" spc="0" dirty="0">
                <a:solidFill>
                  <a:srgbClr val="00206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4</a:t>
            </a:r>
            <a:r>
              <a:rPr lang="zh-CN" altLang="en-US" sz="1800" b="1" spc="0" dirty="0">
                <a:solidFill>
                  <a:srgbClr val="00206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：旋转问题</a:t>
            </a:r>
            <a:endParaRPr lang="en-US" altLang="zh-CN" sz="1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endParaRPr lang="en-US" altLang="zh-CN" sz="1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endParaRPr lang="en-US" altLang="zh-CN" sz="1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endParaRPr lang="en-US" altLang="zh-CN" sz="1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endParaRPr lang="en-US" altLang="zh-CN" sz="1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endParaRPr lang="en-US" altLang="zh-CN" sz="1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endParaRPr lang="en-US" altLang="zh-CN" sz="1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		</a:t>
            </a:r>
          </a:p>
          <a:p>
            <a:pPr lvl="0">
              <a:defRPr/>
            </a:pPr>
            <a:endParaRPr lang="en-US" altLang="zh-CN" sz="16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zh-CN" altLang="en-US" sz="1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原因：</a:t>
            </a:r>
            <a:endParaRPr lang="en-US" altLang="zh-CN" sz="1800" b="1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EF70CB52-8255-340F-38EA-065E275AD3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5674" y="3028403"/>
            <a:ext cx="1810244" cy="1793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iSHEJI-5">
            <a:extLst>
              <a:ext uri="{FF2B5EF4-FFF2-40B4-BE49-F238E27FC236}">
                <a16:creationId xmlns:a16="http://schemas.microsoft.com/office/drawing/2014/main" id="{76AE0ADC-8124-99F0-AD55-F68DBCBFF5CA}"/>
              </a:ext>
            </a:extLst>
          </p:cNvPr>
          <p:cNvSpPr txBox="1"/>
          <p:nvPr/>
        </p:nvSpPr>
        <p:spPr>
          <a:xfrm>
            <a:off x="7724375" y="4329822"/>
            <a:ext cx="2067695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en-US" altLang="zh-CN" sz="16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scale---x</a:t>
            </a:r>
            <a:r>
              <a:rPr lang="zh-CN" altLang="en-US" sz="16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为</a:t>
            </a:r>
            <a:r>
              <a:rPr lang="en-US" altLang="zh-CN" sz="16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1</a:t>
            </a:r>
            <a:r>
              <a:rPr lang="zh-CN" altLang="en-US" sz="16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，</a:t>
            </a:r>
            <a:r>
              <a:rPr lang="en-US" altLang="zh-CN" sz="16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y</a:t>
            </a:r>
            <a:r>
              <a:rPr lang="zh-CN" altLang="en-US" sz="16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为</a:t>
            </a:r>
            <a:r>
              <a:rPr lang="en-US" altLang="zh-CN" sz="16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3</a:t>
            </a:r>
          </a:p>
          <a:p>
            <a:pPr lvl="0">
              <a:defRPr/>
            </a:pPr>
            <a:r>
              <a:rPr lang="en-US" altLang="zh-CN" sz="16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rotation---45°</a:t>
            </a:r>
          </a:p>
        </p:txBody>
      </p:sp>
      <p:pic>
        <p:nvPicPr>
          <p:cNvPr id="10244" name="Picture 4">
            <a:extLst>
              <a:ext uri="{FF2B5EF4-FFF2-40B4-BE49-F238E27FC236}">
                <a16:creationId xmlns:a16="http://schemas.microsoft.com/office/drawing/2014/main" id="{456ABC68-1EE4-F846-1842-C40FC516C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9676" y="5113383"/>
            <a:ext cx="1428750" cy="140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iSHEJI-5">
            <a:extLst>
              <a:ext uri="{FF2B5EF4-FFF2-40B4-BE49-F238E27FC236}">
                <a16:creationId xmlns:a16="http://schemas.microsoft.com/office/drawing/2014/main" id="{09A29223-5B07-71D1-AD51-1E7FD8DFC8B9}"/>
              </a:ext>
            </a:extLst>
          </p:cNvPr>
          <p:cNvSpPr txBox="1"/>
          <p:nvPr/>
        </p:nvSpPr>
        <p:spPr>
          <a:xfrm>
            <a:off x="7905912" y="6221734"/>
            <a:ext cx="3528607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考虑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(0,1)</a:t>
            </a: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点，旋转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45°</a:t>
            </a: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后为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(0.7,0.7)</a:t>
            </a:r>
          </a:p>
        </p:txBody>
      </p:sp>
    </p:spTree>
    <p:extLst>
      <p:ext uri="{BB962C8B-B14F-4D97-AF65-F5344CB8AC3E}">
        <p14:creationId xmlns:p14="http://schemas.microsoft.com/office/powerpoint/2010/main" val="121864426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en-US" altLang="zh-CN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UV</a:t>
            </a:r>
            <a:r>
              <a:rPr lang="zh-CN" altLang="en-US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变换</a:t>
            </a: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025639" y="1446261"/>
            <a:ext cx="3173500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4000" b="1" spc="0" dirty="0">
                <a:solidFill>
                  <a:schemeClr val="accent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2</a:t>
            </a: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</a:t>
            </a:r>
            <a:r>
              <a:rPr lang="zh-CN" altLang="en-US" sz="4000" b="1" spc="0" dirty="0">
                <a:solidFill>
                  <a:schemeClr val="accent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贴图变换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2" name="iSHEJI-5">
            <a:extLst>
              <a:ext uri="{FF2B5EF4-FFF2-40B4-BE49-F238E27FC236}">
                <a16:creationId xmlns:a16="http://schemas.microsoft.com/office/drawing/2014/main" id="{93701614-F50E-D2E9-A630-609D027BDE79}"/>
              </a:ext>
            </a:extLst>
          </p:cNvPr>
          <p:cNvSpPr txBox="1"/>
          <p:nvPr/>
        </p:nvSpPr>
        <p:spPr>
          <a:xfrm>
            <a:off x="1191213" y="2166557"/>
            <a:ext cx="5218463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其实就是完整版的变换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</a:t>
            </a:r>
            <a:r>
              <a:rPr lang="zh-CN" altLang="en-US" sz="1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缩放旋转平移</a:t>
            </a:r>
            <a:endParaRPr lang="en-US" altLang="zh-CN" sz="1800" b="1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B155575-30E9-20A4-02A0-6662A4E72C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964" y="2684132"/>
            <a:ext cx="4918317" cy="3460626"/>
          </a:xfrm>
          <a:prstGeom prst="rect">
            <a:avLst/>
          </a:prstGeom>
        </p:spPr>
      </p:pic>
      <p:sp>
        <p:nvSpPr>
          <p:cNvPr id="3" name="iSHEJI-5">
            <a:extLst>
              <a:ext uri="{FF2B5EF4-FFF2-40B4-BE49-F238E27FC236}">
                <a16:creationId xmlns:a16="http://schemas.microsoft.com/office/drawing/2014/main" id="{29B21196-1C6A-65E0-AE43-0078638A9AF2}"/>
              </a:ext>
            </a:extLst>
          </p:cNvPr>
          <p:cNvSpPr txBox="1"/>
          <p:nvPr/>
        </p:nvSpPr>
        <p:spPr>
          <a:xfrm>
            <a:off x="5815674" y="2684132"/>
            <a:ext cx="6153009" cy="27392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1800" b="1" spc="0" dirty="0">
                <a:solidFill>
                  <a:srgbClr val="00206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问题</a:t>
            </a:r>
            <a:r>
              <a:rPr lang="en-US" altLang="zh-CN" sz="1800" b="1" spc="0" dirty="0">
                <a:solidFill>
                  <a:srgbClr val="00206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4</a:t>
            </a:r>
            <a:r>
              <a:rPr lang="zh-CN" altLang="en-US" sz="1800" b="1" spc="0" dirty="0">
                <a:solidFill>
                  <a:srgbClr val="00206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：旋转问题</a:t>
            </a:r>
            <a:endParaRPr lang="en-US" altLang="zh-CN" sz="1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endParaRPr lang="en-US" altLang="zh-CN" sz="1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endParaRPr lang="en-US" altLang="zh-CN" sz="1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endParaRPr lang="en-US" altLang="zh-CN" sz="1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endParaRPr lang="en-US" altLang="zh-CN" sz="1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endParaRPr lang="en-US" altLang="zh-CN" sz="1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endParaRPr lang="en-US" altLang="zh-CN" sz="1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		</a:t>
            </a:r>
          </a:p>
          <a:p>
            <a:pPr lvl="0">
              <a:defRPr/>
            </a:pPr>
            <a:endParaRPr lang="en-US" altLang="zh-CN" sz="16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zh-CN" altLang="en-US" sz="1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原因：</a:t>
            </a:r>
            <a:endParaRPr lang="en-US" altLang="zh-CN" sz="1800" b="1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EF70CB52-8255-340F-38EA-065E275AD3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5674" y="3028403"/>
            <a:ext cx="1810244" cy="1793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iSHEJI-5">
            <a:extLst>
              <a:ext uri="{FF2B5EF4-FFF2-40B4-BE49-F238E27FC236}">
                <a16:creationId xmlns:a16="http://schemas.microsoft.com/office/drawing/2014/main" id="{76AE0ADC-8124-99F0-AD55-F68DBCBFF5CA}"/>
              </a:ext>
            </a:extLst>
          </p:cNvPr>
          <p:cNvSpPr txBox="1"/>
          <p:nvPr/>
        </p:nvSpPr>
        <p:spPr>
          <a:xfrm>
            <a:off x="7724375" y="4329822"/>
            <a:ext cx="2067695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en-US" altLang="zh-CN" sz="16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scale---x</a:t>
            </a:r>
            <a:r>
              <a:rPr lang="zh-CN" altLang="en-US" sz="16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为</a:t>
            </a:r>
            <a:r>
              <a:rPr lang="en-US" altLang="zh-CN" sz="16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1</a:t>
            </a:r>
            <a:r>
              <a:rPr lang="zh-CN" altLang="en-US" sz="16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，</a:t>
            </a:r>
            <a:r>
              <a:rPr lang="en-US" altLang="zh-CN" sz="16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y</a:t>
            </a:r>
            <a:r>
              <a:rPr lang="zh-CN" altLang="en-US" sz="16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为</a:t>
            </a:r>
            <a:r>
              <a:rPr lang="en-US" altLang="zh-CN" sz="16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3</a:t>
            </a:r>
          </a:p>
          <a:p>
            <a:pPr lvl="0">
              <a:defRPr/>
            </a:pPr>
            <a:r>
              <a:rPr lang="en-US" altLang="zh-CN" sz="16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rotation---45°</a:t>
            </a:r>
          </a:p>
        </p:txBody>
      </p:sp>
      <p:pic>
        <p:nvPicPr>
          <p:cNvPr id="10244" name="Picture 4">
            <a:extLst>
              <a:ext uri="{FF2B5EF4-FFF2-40B4-BE49-F238E27FC236}">
                <a16:creationId xmlns:a16="http://schemas.microsoft.com/office/drawing/2014/main" id="{456ABC68-1EE4-F846-1842-C40FC516C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9676" y="5113383"/>
            <a:ext cx="1428750" cy="140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iSHEJI-5">
            <a:extLst>
              <a:ext uri="{FF2B5EF4-FFF2-40B4-BE49-F238E27FC236}">
                <a16:creationId xmlns:a16="http://schemas.microsoft.com/office/drawing/2014/main" id="{09A29223-5B07-71D1-AD51-1E7FD8DFC8B9}"/>
              </a:ext>
            </a:extLst>
          </p:cNvPr>
          <p:cNvSpPr txBox="1"/>
          <p:nvPr/>
        </p:nvSpPr>
        <p:spPr>
          <a:xfrm>
            <a:off x="7905912" y="6221734"/>
            <a:ext cx="3528607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考虑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(0,1)</a:t>
            </a: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点，旋转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45°</a:t>
            </a: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后为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(0.7,0.7)</a:t>
            </a:r>
          </a:p>
        </p:txBody>
      </p:sp>
      <p:sp>
        <p:nvSpPr>
          <p:cNvPr id="4" name="iSHEJI-5">
            <a:extLst>
              <a:ext uri="{FF2B5EF4-FFF2-40B4-BE49-F238E27FC236}">
                <a16:creationId xmlns:a16="http://schemas.microsoft.com/office/drawing/2014/main" id="{84CF15A1-5E12-9465-EB69-7A3B5184985C}"/>
              </a:ext>
            </a:extLst>
          </p:cNvPr>
          <p:cNvSpPr txBox="1"/>
          <p:nvPr/>
        </p:nvSpPr>
        <p:spPr>
          <a:xfrm>
            <a:off x="6720796" y="1928559"/>
            <a:ext cx="3528607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1800" b="1" spc="0" dirty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问题所在：我们显示的内容是根据</a:t>
            </a:r>
            <a:r>
              <a:rPr lang="en-US" altLang="zh-CN" sz="1800" b="1" spc="0" dirty="0" err="1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uv</a:t>
            </a:r>
            <a:r>
              <a:rPr lang="zh-CN" altLang="en-US" sz="1800" b="1" spc="0" dirty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来的，而不是世界坐标系来的</a:t>
            </a:r>
            <a:endParaRPr lang="en-US" altLang="zh-CN" sz="1800" b="1" spc="0" dirty="0">
              <a:solidFill>
                <a:srgbClr val="C0000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7879506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en-US" altLang="zh-CN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UV</a:t>
            </a:r>
            <a:r>
              <a:rPr lang="zh-CN" altLang="en-US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变换</a:t>
            </a: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025639" y="1446261"/>
            <a:ext cx="3173500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b="1" spc="0" dirty="0">
                <a:solidFill>
                  <a:schemeClr val="accent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小总结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A14CD81-4BCB-8B09-54F1-DDFE9B70ED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639" y="2621767"/>
            <a:ext cx="5609524" cy="35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37320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物体变换</a:t>
            </a: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025639" y="1446261"/>
            <a:ext cx="3173500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b="1" spc="0" dirty="0">
                <a:solidFill>
                  <a:schemeClr val="accent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区别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2" name="iSHEJI-5">
            <a:extLst>
              <a:ext uri="{FF2B5EF4-FFF2-40B4-BE49-F238E27FC236}">
                <a16:creationId xmlns:a16="http://schemas.microsoft.com/office/drawing/2014/main" id="{B8845EFF-B207-4E2B-77D7-155739B87C6C}"/>
              </a:ext>
            </a:extLst>
          </p:cNvPr>
          <p:cNvSpPr txBox="1"/>
          <p:nvPr/>
        </p:nvSpPr>
        <p:spPr>
          <a:xfrm>
            <a:off x="1191213" y="2166557"/>
            <a:ext cx="5218463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与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UV</a:t>
            </a: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变换类似，</a:t>
            </a:r>
            <a:r>
              <a:rPr lang="zh-CN" altLang="en-US" sz="1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区别：</a:t>
            </a:r>
            <a:endParaRPr lang="en-US" altLang="zh-CN" sz="1800" b="1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en-US" altLang="zh-CN" sz="1800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uv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---float2</a:t>
            </a: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，在平面中变换</a:t>
            </a:r>
            <a:endParaRPr lang="en-US" altLang="zh-CN" sz="1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物体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---float3</a:t>
            </a: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，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3D</a:t>
            </a: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空间中变换</a:t>
            </a:r>
            <a:endParaRPr lang="en-US" altLang="zh-CN" sz="1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5328153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物体变换</a:t>
            </a: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025639" y="1446261"/>
            <a:ext cx="3173500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b="1" spc="0" dirty="0">
                <a:solidFill>
                  <a:schemeClr val="accent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区别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2" name="iSHEJI-5">
            <a:extLst>
              <a:ext uri="{FF2B5EF4-FFF2-40B4-BE49-F238E27FC236}">
                <a16:creationId xmlns:a16="http://schemas.microsoft.com/office/drawing/2014/main" id="{B8845EFF-B207-4E2B-77D7-155739B87C6C}"/>
              </a:ext>
            </a:extLst>
          </p:cNvPr>
          <p:cNvSpPr txBox="1"/>
          <p:nvPr/>
        </p:nvSpPr>
        <p:spPr>
          <a:xfrm>
            <a:off x="1191213" y="2166557"/>
            <a:ext cx="6230519" cy="22159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与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UV</a:t>
            </a: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变换类似，</a:t>
            </a:r>
            <a:r>
              <a:rPr lang="zh-CN" altLang="en-US" sz="1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区别：</a:t>
            </a:r>
            <a:endParaRPr lang="en-US" altLang="zh-CN" sz="1800" b="1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en-US" altLang="zh-CN" sz="1800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uv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---float2</a:t>
            </a: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，在平面中变换</a:t>
            </a:r>
            <a:endParaRPr lang="en-US" altLang="zh-CN" sz="1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物体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---float3</a:t>
            </a: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，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3D</a:t>
            </a: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空间中变换</a:t>
            </a:r>
            <a:endParaRPr lang="en-US" altLang="zh-CN" sz="1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endParaRPr lang="en-US" altLang="zh-CN" sz="1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zh-CN" altLang="en-US" sz="1800" b="1" spc="0" dirty="0">
                <a:solidFill>
                  <a:srgbClr val="00206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问题：变换什么</a:t>
            </a:r>
            <a:endParaRPr lang="en-US" altLang="zh-CN" sz="1800" b="1" spc="0" dirty="0">
              <a:solidFill>
                <a:srgbClr val="00206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zh-CN" altLang="en-US" sz="1800" spc="0" dirty="0">
                <a:solidFill>
                  <a:srgbClr val="00206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变换的内容为我们的</a:t>
            </a:r>
            <a:r>
              <a:rPr lang="en-US" altLang="zh-CN" sz="1800" spc="0" dirty="0" err="1">
                <a:solidFill>
                  <a:srgbClr val="00206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v.vertex</a:t>
            </a:r>
            <a:r>
              <a:rPr lang="en-US" altLang="zh-CN" sz="1800" spc="0" dirty="0">
                <a:solidFill>
                  <a:srgbClr val="00206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</a:t>
            </a:r>
            <a:r>
              <a:rPr lang="zh-CN" altLang="en-US" sz="1800" b="1" spc="0" dirty="0">
                <a:solidFill>
                  <a:srgbClr val="00206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物体空间顶点位置信息</a:t>
            </a:r>
            <a:endParaRPr lang="en-US" altLang="zh-CN" sz="1800" b="1" spc="0" dirty="0">
              <a:solidFill>
                <a:srgbClr val="00206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zh-CN" altLang="en-US" sz="1800" spc="0" dirty="0">
                <a:solidFill>
                  <a:srgbClr val="00206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更改我们的顶点位置，最终表现出来就是缩放</a:t>
            </a:r>
            <a:r>
              <a:rPr lang="en-US" altLang="zh-CN" sz="1800" spc="0" dirty="0">
                <a:solidFill>
                  <a:srgbClr val="00206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/</a:t>
            </a:r>
            <a:r>
              <a:rPr lang="zh-CN" altLang="en-US" sz="1800" spc="0" dirty="0">
                <a:solidFill>
                  <a:srgbClr val="00206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旋转</a:t>
            </a:r>
            <a:r>
              <a:rPr lang="en-US" altLang="zh-CN" sz="1800" spc="0" dirty="0">
                <a:solidFill>
                  <a:srgbClr val="00206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/</a:t>
            </a:r>
            <a:r>
              <a:rPr lang="zh-CN" altLang="en-US" sz="1800" spc="0" dirty="0">
                <a:solidFill>
                  <a:srgbClr val="00206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平移</a:t>
            </a:r>
            <a:endParaRPr lang="en-US" altLang="zh-CN" sz="1800" spc="0" dirty="0">
              <a:solidFill>
                <a:srgbClr val="00206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zh-CN" altLang="en-US" sz="1800" spc="0" dirty="0">
                <a:solidFill>
                  <a:srgbClr val="00206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这也称为</a:t>
            </a:r>
            <a:r>
              <a:rPr lang="zh-CN" altLang="en-US" sz="1800" b="1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顶点动画</a:t>
            </a:r>
            <a:endParaRPr lang="en-US" altLang="zh-CN" sz="1800" b="1" spc="0" dirty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6581347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物体变换</a:t>
            </a: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025639" y="1446261"/>
            <a:ext cx="3173500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b="1" spc="0" dirty="0">
                <a:solidFill>
                  <a:schemeClr val="accent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问题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2" name="iSHEJI-5">
            <a:extLst>
              <a:ext uri="{FF2B5EF4-FFF2-40B4-BE49-F238E27FC236}">
                <a16:creationId xmlns:a16="http://schemas.microsoft.com/office/drawing/2014/main" id="{B8845EFF-B207-4E2B-77D7-155739B87C6C}"/>
              </a:ext>
            </a:extLst>
          </p:cNvPr>
          <p:cNvSpPr txBox="1"/>
          <p:nvPr/>
        </p:nvSpPr>
        <p:spPr>
          <a:xfrm>
            <a:off x="1191213" y="2166557"/>
            <a:ext cx="6230519" cy="169277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000" b="1" spc="0" dirty="0">
                <a:solidFill>
                  <a:srgbClr val="00206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问题：旋转</a:t>
            </a:r>
            <a:endParaRPr lang="en-US" altLang="zh-CN" sz="2000" b="1" spc="0" dirty="0">
              <a:solidFill>
                <a:srgbClr val="00206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旋转是比较困难的，</a:t>
            </a:r>
            <a:endParaRPr lang="en-US" altLang="zh-CN" sz="1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有三个维度：</a:t>
            </a:r>
            <a:endParaRPr lang="en-US" altLang="zh-CN" sz="1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zh-CN" altLang="en-US" sz="1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沿</a:t>
            </a:r>
            <a:r>
              <a:rPr lang="en-US" altLang="zh-CN" sz="1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x</a:t>
            </a:r>
            <a:r>
              <a:rPr lang="zh-CN" altLang="en-US" sz="1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轴旋转</a:t>
            </a:r>
            <a:endParaRPr lang="en-US" altLang="zh-CN" sz="1800" b="1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zh-CN" altLang="en-US" sz="1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沿</a:t>
            </a:r>
            <a:r>
              <a:rPr lang="en-US" altLang="zh-CN" sz="1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y</a:t>
            </a:r>
            <a:r>
              <a:rPr lang="zh-CN" altLang="en-US" sz="1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轴旋转</a:t>
            </a:r>
            <a:endParaRPr lang="en-US" altLang="zh-CN" sz="1800" b="1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zh-CN" altLang="en-US" sz="1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沿</a:t>
            </a:r>
            <a:r>
              <a:rPr lang="en-US" altLang="zh-CN" sz="1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z</a:t>
            </a:r>
            <a:r>
              <a:rPr lang="zh-CN" altLang="en-US" sz="1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轴旋转</a:t>
            </a:r>
            <a:endParaRPr lang="en-US" altLang="zh-CN" sz="1800" b="1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07719E68-AD7F-99FA-7410-DBCDF24ED0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1213" y="4157558"/>
            <a:ext cx="6753225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19038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基础</a:t>
            </a: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025638" y="1446261"/>
            <a:ext cx="4940155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变换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4" name="iSHEJI-5">
            <a:extLst>
              <a:ext uri="{FF2B5EF4-FFF2-40B4-BE49-F238E27FC236}">
                <a16:creationId xmlns:a16="http://schemas.microsoft.com/office/drawing/2014/main" id="{D23F95BD-ED35-624A-65A7-A482C4633F29}"/>
              </a:ext>
            </a:extLst>
          </p:cNvPr>
          <p:cNvSpPr txBox="1"/>
          <p:nvPr/>
        </p:nvSpPr>
        <p:spPr>
          <a:xfrm>
            <a:off x="2416873" y="4374789"/>
            <a:ext cx="1980030" cy="70788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 algn="ctr">
              <a:defRPr/>
            </a:pPr>
            <a:r>
              <a:rPr lang="zh-CN" altLang="en-US" sz="2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缩放</a:t>
            </a:r>
            <a:r>
              <a:rPr lang="en-US" altLang="zh-CN" sz="2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Scale</a:t>
            </a:r>
          </a:p>
          <a:p>
            <a:pPr lvl="0" algn="ctr">
              <a:defRPr/>
            </a:pP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非均匀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827FF230-A880-16CD-6AE3-D12AD67DB4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465" y="2406861"/>
            <a:ext cx="4762500" cy="1819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40AF9A1B-BDE4-4B31-B3A1-7170DA7C2F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1624" y="3011081"/>
            <a:ext cx="3439937" cy="1004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257572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物体变换</a:t>
            </a: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025639" y="1446261"/>
            <a:ext cx="3173500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b="1" spc="0" dirty="0">
                <a:solidFill>
                  <a:schemeClr val="accent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问题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2" name="iSHEJI-5">
            <a:extLst>
              <a:ext uri="{FF2B5EF4-FFF2-40B4-BE49-F238E27FC236}">
                <a16:creationId xmlns:a16="http://schemas.microsoft.com/office/drawing/2014/main" id="{B8845EFF-B207-4E2B-77D7-155739B87C6C}"/>
              </a:ext>
            </a:extLst>
          </p:cNvPr>
          <p:cNvSpPr txBox="1"/>
          <p:nvPr/>
        </p:nvSpPr>
        <p:spPr>
          <a:xfrm>
            <a:off x="1191213" y="2166557"/>
            <a:ext cx="6230519" cy="861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000" b="1" spc="0" dirty="0">
                <a:solidFill>
                  <a:srgbClr val="00206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问题：原点</a:t>
            </a:r>
            <a:endParaRPr lang="en-US" altLang="zh-CN" sz="2000" b="1" spc="0" dirty="0">
              <a:solidFill>
                <a:srgbClr val="00206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变换基于物体空间原点，</a:t>
            </a:r>
            <a:endParaRPr lang="en-US" altLang="zh-CN" sz="1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一般来说原点在正中心，为中心旋转</a:t>
            </a:r>
            <a:endParaRPr lang="en-US" altLang="zh-CN" sz="1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262647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物体变换</a:t>
            </a: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025639" y="1446261"/>
            <a:ext cx="3173500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b="1" spc="0" dirty="0">
                <a:solidFill>
                  <a:schemeClr val="accent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问题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2" name="iSHEJI-5">
            <a:extLst>
              <a:ext uri="{FF2B5EF4-FFF2-40B4-BE49-F238E27FC236}">
                <a16:creationId xmlns:a16="http://schemas.microsoft.com/office/drawing/2014/main" id="{B8845EFF-B207-4E2B-77D7-155739B87C6C}"/>
              </a:ext>
            </a:extLst>
          </p:cNvPr>
          <p:cNvSpPr txBox="1"/>
          <p:nvPr/>
        </p:nvSpPr>
        <p:spPr>
          <a:xfrm>
            <a:off x="1191213" y="2166557"/>
            <a:ext cx="6230519" cy="861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000" b="1" spc="0" dirty="0">
                <a:solidFill>
                  <a:srgbClr val="00206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问题：原点</a:t>
            </a:r>
            <a:endParaRPr lang="en-US" altLang="zh-CN" sz="2000" b="1" spc="0" dirty="0">
              <a:solidFill>
                <a:srgbClr val="00206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变换基于物体空间原点，</a:t>
            </a:r>
            <a:endParaRPr lang="en-US" altLang="zh-CN" sz="1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一般来说原点在正中心，为中心旋转</a:t>
            </a:r>
            <a:endParaRPr lang="en-US" altLang="zh-CN" sz="1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3" name="iSHEJI-5">
            <a:extLst>
              <a:ext uri="{FF2B5EF4-FFF2-40B4-BE49-F238E27FC236}">
                <a16:creationId xmlns:a16="http://schemas.microsoft.com/office/drawing/2014/main" id="{BEF45E50-C229-F709-BFF9-F8C62209996F}"/>
              </a:ext>
            </a:extLst>
          </p:cNvPr>
          <p:cNvSpPr txBox="1"/>
          <p:nvPr/>
        </p:nvSpPr>
        <p:spPr>
          <a:xfrm>
            <a:off x="1191212" y="3429000"/>
            <a:ext cx="7988299" cy="861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000" b="1" spc="0" dirty="0">
                <a:solidFill>
                  <a:srgbClr val="00206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问题：操作顺序</a:t>
            </a:r>
          </a:p>
          <a:p>
            <a:pPr lvl="0">
              <a:defRPr/>
            </a:pP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与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UV</a:t>
            </a: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变换不同，使用缩放旋转平移可能得不到我们所需要的内容</a:t>
            </a:r>
            <a:endParaRPr lang="en-US" altLang="zh-CN" sz="1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我们大概率想要的是如下效果：</a:t>
            </a:r>
            <a:endParaRPr lang="en-US" altLang="zh-CN" sz="1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1ECAC94D-49D2-485A-285E-4FFA34E91C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1212" y="4290774"/>
            <a:ext cx="1738419" cy="2398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498424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物体变换</a:t>
            </a: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025639" y="1446261"/>
            <a:ext cx="3173500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b="1" spc="0" dirty="0">
                <a:solidFill>
                  <a:schemeClr val="accent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问题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2" name="iSHEJI-5">
            <a:extLst>
              <a:ext uri="{FF2B5EF4-FFF2-40B4-BE49-F238E27FC236}">
                <a16:creationId xmlns:a16="http://schemas.microsoft.com/office/drawing/2014/main" id="{B8845EFF-B207-4E2B-77D7-155739B87C6C}"/>
              </a:ext>
            </a:extLst>
          </p:cNvPr>
          <p:cNvSpPr txBox="1"/>
          <p:nvPr/>
        </p:nvSpPr>
        <p:spPr>
          <a:xfrm>
            <a:off x="1191213" y="2166557"/>
            <a:ext cx="6230519" cy="861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000" b="1" spc="0" dirty="0">
                <a:solidFill>
                  <a:srgbClr val="00206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问题：原点</a:t>
            </a:r>
            <a:endParaRPr lang="en-US" altLang="zh-CN" sz="2000" b="1" spc="0" dirty="0">
              <a:solidFill>
                <a:srgbClr val="00206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变换基于物体空间原点，</a:t>
            </a:r>
            <a:endParaRPr lang="en-US" altLang="zh-CN" sz="1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一般来说原点在正中心，为中心旋转</a:t>
            </a:r>
            <a:endParaRPr lang="en-US" altLang="zh-CN" sz="1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3" name="iSHEJI-5">
            <a:extLst>
              <a:ext uri="{FF2B5EF4-FFF2-40B4-BE49-F238E27FC236}">
                <a16:creationId xmlns:a16="http://schemas.microsoft.com/office/drawing/2014/main" id="{BEF45E50-C229-F709-BFF9-F8C62209996F}"/>
              </a:ext>
            </a:extLst>
          </p:cNvPr>
          <p:cNvSpPr txBox="1"/>
          <p:nvPr/>
        </p:nvSpPr>
        <p:spPr>
          <a:xfrm>
            <a:off x="1191212" y="3429000"/>
            <a:ext cx="7988299" cy="861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000" b="1" spc="0" dirty="0">
                <a:solidFill>
                  <a:srgbClr val="00206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问题：操作顺序</a:t>
            </a:r>
          </a:p>
          <a:p>
            <a:pPr lvl="0">
              <a:defRPr/>
            </a:pP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与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UV</a:t>
            </a: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变换不同，使用缩放旋转平移可能得不到我们所需要的内容</a:t>
            </a:r>
            <a:endParaRPr lang="en-US" altLang="zh-CN" sz="1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我们大概率想要的是如下效果：</a:t>
            </a:r>
            <a:endParaRPr lang="en-US" altLang="zh-CN" sz="1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1ECAC94D-49D2-485A-285E-4FFA34E91C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1212" y="4290774"/>
            <a:ext cx="1738419" cy="2398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iSHEJI-5">
            <a:extLst>
              <a:ext uri="{FF2B5EF4-FFF2-40B4-BE49-F238E27FC236}">
                <a16:creationId xmlns:a16="http://schemas.microsoft.com/office/drawing/2014/main" id="{91B4E49E-77A2-ECB6-4C61-8CCC4A71289F}"/>
              </a:ext>
            </a:extLst>
          </p:cNvPr>
          <p:cNvSpPr txBox="1"/>
          <p:nvPr/>
        </p:nvSpPr>
        <p:spPr>
          <a:xfrm>
            <a:off x="3101391" y="6412205"/>
            <a:ext cx="798829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所以为</a:t>
            </a:r>
            <a:r>
              <a:rPr lang="zh-CN" altLang="en-US" sz="1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缩放</a:t>
            </a:r>
            <a:r>
              <a:rPr lang="en-US" altLang="zh-CN" sz="1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-&gt;</a:t>
            </a:r>
            <a:r>
              <a:rPr lang="zh-CN" altLang="en-US" sz="1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平移</a:t>
            </a:r>
            <a:r>
              <a:rPr lang="en-US" altLang="zh-CN" sz="1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-&gt;</a:t>
            </a:r>
            <a:r>
              <a:rPr lang="zh-CN" altLang="en-US" sz="1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旋转</a:t>
            </a:r>
            <a:endParaRPr lang="en-US" altLang="zh-CN" sz="1800" b="1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F2C9102E-6B9D-2C7B-5A90-132EF877A023}"/>
              </a:ext>
            </a:extLst>
          </p:cNvPr>
          <p:cNvCxnSpPr>
            <a:cxnSpLocks/>
          </p:cNvCxnSpPr>
          <p:nvPr/>
        </p:nvCxnSpPr>
        <p:spPr>
          <a:xfrm flipV="1">
            <a:off x="4737270" y="5832629"/>
            <a:ext cx="0" cy="488272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iSHEJI-5">
            <a:extLst>
              <a:ext uri="{FF2B5EF4-FFF2-40B4-BE49-F238E27FC236}">
                <a16:creationId xmlns:a16="http://schemas.microsoft.com/office/drawing/2014/main" id="{63817B25-817B-5689-CE23-020314AB37A9}"/>
              </a:ext>
            </a:extLst>
          </p:cNvPr>
          <p:cNvSpPr txBox="1"/>
          <p:nvPr/>
        </p:nvSpPr>
        <p:spPr>
          <a:xfrm>
            <a:off x="4306472" y="5509978"/>
            <a:ext cx="2806698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18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更改原点</a:t>
            </a:r>
            <a:endParaRPr lang="en-US" altLang="zh-CN" sz="1800" b="1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2957932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物体变换</a:t>
            </a: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025639" y="1446261"/>
            <a:ext cx="3173500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b="1" spc="0" dirty="0">
                <a:solidFill>
                  <a:schemeClr val="accent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代码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2" name="iSHEJI-5">
            <a:extLst>
              <a:ext uri="{FF2B5EF4-FFF2-40B4-BE49-F238E27FC236}">
                <a16:creationId xmlns:a16="http://schemas.microsoft.com/office/drawing/2014/main" id="{B8845EFF-B207-4E2B-77D7-155739B87C6C}"/>
              </a:ext>
            </a:extLst>
          </p:cNvPr>
          <p:cNvSpPr txBox="1"/>
          <p:nvPr/>
        </p:nvSpPr>
        <p:spPr>
          <a:xfrm>
            <a:off x="1191214" y="5226228"/>
            <a:ext cx="6230519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1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注意点：</a:t>
            </a:r>
            <a:endParaRPr lang="en-US" altLang="zh-CN" sz="1800" b="1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altLang="zh-CN" sz="1800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o.pos</a:t>
            </a: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在顶点操作完毕后计算</a:t>
            </a:r>
            <a:endParaRPr lang="en-US" altLang="zh-CN" sz="1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没有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UV</a:t>
            </a: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操作时的“反操作”</a:t>
            </a:r>
            <a:endParaRPr lang="en-US" altLang="zh-CN" sz="1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60423DFA-8046-080B-9054-E3A0EF5D11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1214" y="2261522"/>
            <a:ext cx="7066667" cy="27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2138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基础</a:t>
            </a: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025638" y="1446261"/>
            <a:ext cx="4940155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变换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4" name="iSHEJI-5">
            <a:extLst>
              <a:ext uri="{FF2B5EF4-FFF2-40B4-BE49-F238E27FC236}">
                <a16:creationId xmlns:a16="http://schemas.microsoft.com/office/drawing/2014/main" id="{D23F95BD-ED35-624A-65A7-A482C4633F29}"/>
              </a:ext>
            </a:extLst>
          </p:cNvPr>
          <p:cNvSpPr txBox="1"/>
          <p:nvPr/>
        </p:nvSpPr>
        <p:spPr>
          <a:xfrm>
            <a:off x="2416873" y="4374789"/>
            <a:ext cx="1980030" cy="70788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 algn="ctr">
              <a:defRPr/>
            </a:pPr>
            <a:r>
              <a:rPr lang="zh-CN" altLang="en-US" sz="2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缩放</a:t>
            </a:r>
            <a:r>
              <a:rPr lang="en-US" altLang="zh-CN" sz="2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Scale</a:t>
            </a:r>
          </a:p>
          <a:p>
            <a:pPr lvl="0" algn="ctr">
              <a:defRPr/>
            </a:pP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沿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y</a:t>
            </a: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轴翻转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BA2CB5-31A9-25E8-3C3D-822778EDE3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638" y="2349711"/>
            <a:ext cx="4762500" cy="1876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7FCFD139-F7B4-059C-60A8-B97E5B7919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3864" y="2798060"/>
            <a:ext cx="1399608" cy="97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0729DAFD-8865-5566-FFF0-E1AA14C6C0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3864" y="4042339"/>
            <a:ext cx="3591118" cy="109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36227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基础</a:t>
            </a: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025638" y="1446261"/>
            <a:ext cx="4940155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变换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4" name="iSHEJI-5">
            <a:extLst>
              <a:ext uri="{FF2B5EF4-FFF2-40B4-BE49-F238E27FC236}">
                <a16:creationId xmlns:a16="http://schemas.microsoft.com/office/drawing/2014/main" id="{D23F95BD-ED35-624A-65A7-A482C4633F29}"/>
              </a:ext>
            </a:extLst>
          </p:cNvPr>
          <p:cNvSpPr txBox="1"/>
          <p:nvPr/>
        </p:nvSpPr>
        <p:spPr>
          <a:xfrm>
            <a:off x="2416873" y="4374789"/>
            <a:ext cx="1980030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 algn="ctr">
              <a:defRPr/>
            </a:pPr>
            <a:r>
              <a:rPr lang="zh-CN" altLang="en-US" sz="2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错切</a:t>
            </a:r>
            <a:r>
              <a:rPr lang="en-US" altLang="zh-CN" sz="2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Shear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0B2FF563-3438-A194-4339-BD7D3C290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6442" y="2573833"/>
            <a:ext cx="4560891" cy="1710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CA8AB8E7-2128-E994-B081-740F3AE05D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1624" y="2957326"/>
            <a:ext cx="3571784" cy="1200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45510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基础</a:t>
            </a: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025638" y="1446261"/>
            <a:ext cx="4940155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变换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4" name="iSHEJI-5">
            <a:extLst>
              <a:ext uri="{FF2B5EF4-FFF2-40B4-BE49-F238E27FC236}">
                <a16:creationId xmlns:a16="http://schemas.microsoft.com/office/drawing/2014/main" id="{D23F95BD-ED35-624A-65A7-A482C4633F29}"/>
              </a:ext>
            </a:extLst>
          </p:cNvPr>
          <p:cNvSpPr txBox="1"/>
          <p:nvPr/>
        </p:nvSpPr>
        <p:spPr>
          <a:xfrm>
            <a:off x="2240598" y="4378686"/>
            <a:ext cx="2510234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 algn="ctr">
              <a:defRPr/>
            </a:pPr>
            <a:r>
              <a:rPr lang="zh-CN" altLang="en-US" sz="2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旋转</a:t>
            </a:r>
            <a:r>
              <a:rPr lang="en-US" altLang="zh-CN" sz="2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Rotation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D52FA79E-8B3D-3817-1CB0-3ABD603F75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638" y="2483211"/>
            <a:ext cx="4762500" cy="1895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E448D270-5F13-B10C-8661-1D04B82D22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3864" y="2911875"/>
            <a:ext cx="3839438" cy="1167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94084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solidFill>
          <a:schemeClr val="bg1"/>
        </a:solidFill>
        <a:ln>
          <a:noFill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defRPr sz="1200" dirty="0">
            <a:solidFill>
              <a:schemeClr val="bg1">
                <a:alpha val="80000"/>
              </a:schemeClr>
            </a:solidFill>
            <a:effectLst/>
            <a:latin typeface="阿里巴巴普惠体 2.0 35 Thin" panose="00020600040101010101" pitchFamily="18" charset="-122"/>
            <a:ea typeface="阿里巴巴普惠体 2.0 35 Thin" panose="00020600040101010101" pitchFamily="18" charset="-122"/>
            <a:cs typeface="阿里巴巴普惠体 2.0 45 Light" panose="00020600040101010101" pitchFamily="18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312</TotalTime>
  <Words>1931</Words>
  <Application>Microsoft Office PowerPoint</Application>
  <PresentationFormat>宽屏</PresentationFormat>
  <Paragraphs>606</Paragraphs>
  <Slides>63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63</vt:i4>
      </vt:variant>
    </vt:vector>
  </HeadingPairs>
  <TitlesOfParts>
    <vt:vector size="69" baseType="lpstr">
      <vt:lpstr>阿里巴巴普惠体 2.0 35 Thin</vt:lpstr>
      <vt:lpstr>阿里巴巴普惠体 2.0 95 ExtraBold</vt:lpstr>
      <vt:lpstr>Arial</vt:lpstr>
      <vt:lpstr>Calibri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帐户</dc:creator>
  <cp:lastModifiedBy>l</cp:lastModifiedBy>
  <cp:revision>15</cp:revision>
  <dcterms:created xsi:type="dcterms:W3CDTF">2023-01-25T17:41:31Z</dcterms:created>
  <dcterms:modified xsi:type="dcterms:W3CDTF">2023-03-13T02:27:26Z</dcterms:modified>
</cp:coreProperties>
</file>